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71" r:id="rId2"/>
    <p:sldId id="258" r:id="rId3"/>
    <p:sldId id="272" r:id="rId4"/>
    <p:sldId id="273" r:id="rId5"/>
    <p:sldId id="274" r:id="rId6"/>
    <p:sldId id="275" r:id="rId7"/>
    <p:sldId id="276" r:id="rId8"/>
    <p:sldId id="277" r:id="rId9"/>
    <p:sldId id="263" r:id="rId10"/>
    <p:sldId id="264" r:id="rId11"/>
    <p:sldId id="278" r:id="rId12"/>
    <p:sldId id="268" r:id="rId13"/>
    <p:sldId id="269" r:id="rId14"/>
    <p:sldId id="270" r:id="rId15"/>
    <p:sldId id="279" r:id="rId16"/>
    <p:sldId id="280" r:id="rId17"/>
  </p:sldIdLst>
  <p:sldSz cx="9144000" cy="6858000" type="screen4x3"/>
  <p:notesSz cx="6846888" cy="9980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208"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628" y="-102"/>
      </p:cViewPr>
      <p:guideLst>
        <p:guide orient="horz" pos="3144"/>
        <p:guide pos="2157"/>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66985" cy="499031"/>
          </a:xfrm>
          <a:prstGeom prst="rect">
            <a:avLst/>
          </a:prstGeom>
        </p:spPr>
        <p:txBody>
          <a:bodyPr vert="horz" lIns="95939" tIns="47969" rIns="95939" bIns="47969" rtlCol="0"/>
          <a:lstStyle>
            <a:lvl1pPr algn="l">
              <a:defRPr sz="1300"/>
            </a:lvl1pPr>
          </a:lstStyle>
          <a:p>
            <a:endParaRPr lang="en-US"/>
          </a:p>
        </p:txBody>
      </p:sp>
      <p:sp>
        <p:nvSpPr>
          <p:cNvPr id="3" name="Date Placeholder 2"/>
          <p:cNvSpPr>
            <a:spLocks noGrp="1"/>
          </p:cNvSpPr>
          <p:nvPr>
            <p:ph type="dt" idx="1"/>
          </p:nvPr>
        </p:nvSpPr>
        <p:spPr>
          <a:xfrm>
            <a:off x="3878319" y="0"/>
            <a:ext cx="2966985" cy="499031"/>
          </a:xfrm>
          <a:prstGeom prst="rect">
            <a:avLst/>
          </a:prstGeom>
        </p:spPr>
        <p:txBody>
          <a:bodyPr vert="horz" lIns="95939" tIns="47969" rIns="95939" bIns="47969" rtlCol="0"/>
          <a:lstStyle>
            <a:lvl1pPr algn="r">
              <a:defRPr sz="1300"/>
            </a:lvl1pPr>
          </a:lstStyle>
          <a:p>
            <a:fld id="{7F2A5272-3896-F849-B760-F68B1B2F368C}" type="datetimeFigureOut">
              <a:rPr lang="en-US" smtClean="0"/>
              <a:pPr/>
              <a:t>1/24/11</a:t>
            </a:fld>
            <a:endParaRPr lang="en-US"/>
          </a:p>
        </p:txBody>
      </p:sp>
      <p:sp>
        <p:nvSpPr>
          <p:cNvPr id="4" name="Slide Image Placeholder 3"/>
          <p:cNvSpPr>
            <a:spLocks noGrp="1" noRot="1" noChangeAspect="1"/>
          </p:cNvSpPr>
          <p:nvPr>
            <p:ph type="sldImg" idx="2"/>
          </p:nvPr>
        </p:nvSpPr>
        <p:spPr>
          <a:xfrm>
            <a:off x="930275" y="749300"/>
            <a:ext cx="4986338" cy="3741738"/>
          </a:xfrm>
          <a:prstGeom prst="rect">
            <a:avLst/>
          </a:prstGeom>
          <a:noFill/>
          <a:ln w="12700">
            <a:solidFill>
              <a:prstClr val="black"/>
            </a:solidFill>
          </a:ln>
        </p:spPr>
        <p:txBody>
          <a:bodyPr vert="horz" lIns="95939" tIns="47969" rIns="95939" bIns="47969" rtlCol="0" anchor="ctr"/>
          <a:lstStyle/>
          <a:p>
            <a:endParaRPr lang="en-US"/>
          </a:p>
        </p:txBody>
      </p:sp>
      <p:sp>
        <p:nvSpPr>
          <p:cNvPr id="5" name="Notes Placeholder 4"/>
          <p:cNvSpPr>
            <a:spLocks noGrp="1"/>
          </p:cNvSpPr>
          <p:nvPr>
            <p:ph type="body" sz="quarter" idx="3"/>
          </p:nvPr>
        </p:nvSpPr>
        <p:spPr>
          <a:xfrm>
            <a:off x="684689" y="4740791"/>
            <a:ext cx="5477510" cy="4491276"/>
          </a:xfrm>
          <a:prstGeom prst="rect">
            <a:avLst/>
          </a:prstGeom>
        </p:spPr>
        <p:txBody>
          <a:bodyPr vert="horz" lIns="95939" tIns="47969" rIns="95939" bIns="47969"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79850"/>
            <a:ext cx="2966985" cy="499031"/>
          </a:xfrm>
          <a:prstGeom prst="rect">
            <a:avLst/>
          </a:prstGeom>
        </p:spPr>
        <p:txBody>
          <a:bodyPr vert="horz" lIns="95939" tIns="47969" rIns="95939" bIns="47969" rtlCol="0" anchor="b"/>
          <a:lstStyle>
            <a:lvl1pPr algn="l">
              <a:defRPr sz="1300"/>
            </a:lvl1pPr>
          </a:lstStyle>
          <a:p>
            <a:endParaRPr lang="en-US"/>
          </a:p>
        </p:txBody>
      </p:sp>
      <p:sp>
        <p:nvSpPr>
          <p:cNvPr id="7" name="Slide Number Placeholder 6"/>
          <p:cNvSpPr>
            <a:spLocks noGrp="1"/>
          </p:cNvSpPr>
          <p:nvPr>
            <p:ph type="sldNum" sz="quarter" idx="5"/>
          </p:nvPr>
        </p:nvSpPr>
        <p:spPr>
          <a:xfrm>
            <a:off x="3878319" y="9479850"/>
            <a:ext cx="2966985" cy="499031"/>
          </a:xfrm>
          <a:prstGeom prst="rect">
            <a:avLst/>
          </a:prstGeom>
        </p:spPr>
        <p:txBody>
          <a:bodyPr vert="horz" lIns="95939" tIns="47969" rIns="95939" bIns="47969" rtlCol="0" anchor="b"/>
          <a:lstStyle>
            <a:lvl1pPr algn="r">
              <a:defRPr sz="1300"/>
            </a:lvl1pPr>
          </a:lstStyle>
          <a:p>
            <a:fld id="{F2057BFD-B1CD-9F4A-ACBF-4DF735AC1E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720FB90-4B5A-AF42-BA24-7D2A2FA7C097}" type="slidenum">
              <a:rPr lang="en-GB"/>
              <a:pPr/>
              <a:t>1</a:t>
            </a:fld>
            <a:endParaRPr lang="en-GB"/>
          </a:p>
        </p:txBody>
      </p:sp>
      <p:sp>
        <p:nvSpPr>
          <p:cNvPr id="57347" name="Rectangle 7"/>
          <p:cNvSpPr txBox="1">
            <a:spLocks noGrp="1" noChangeArrowheads="1"/>
          </p:cNvSpPr>
          <p:nvPr/>
        </p:nvSpPr>
        <p:spPr bwMode="auto">
          <a:xfrm>
            <a:off x="3878219" y="9479983"/>
            <a:ext cx="2967091" cy="499031"/>
          </a:xfrm>
          <a:prstGeom prst="rect">
            <a:avLst/>
          </a:prstGeom>
          <a:noFill/>
          <a:ln w="9525">
            <a:noFill/>
            <a:miter lim="800000"/>
            <a:headEnd/>
            <a:tailEnd/>
          </a:ln>
        </p:spPr>
        <p:txBody>
          <a:bodyPr lIns="95938" tIns="47968" rIns="95938" bIns="47968" anchor="b">
            <a:prstTxWarp prst="textNoShape">
              <a:avLst/>
            </a:prstTxWarp>
          </a:bodyPr>
          <a:lstStyle/>
          <a:p>
            <a:pPr algn="r" defTabSz="958843"/>
            <a:fld id="{D4C24FB2-1C33-3947-B5B8-7D5A9FB4B691}" type="slidenum">
              <a:rPr lang="en-GB" sz="1300"/>
              <a:pPr algn="r" defTabSz="958843"/>
              <a:t>1</a:t>
            </a:fld>
            <a:endParaRPr lang="en-GB" sz="1300" dirty="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CCA6D0A-91A0-9748-B050-38ECD1E850E0}" type="slidenum">
              <a:rPr lang="en-GB"/>
              <a:pPr/>
              <a:t>10</a:t>
            </a:fld>
            <a:endParaRPr lang="en-GB"/>
          </a:p>
        </p:txBody>
      </p:sp>
      <p:sp>
        <p:nvSpPr>
          <p:cNvPr id="71683" name="Rectangle 7"/>
          <p:cNvSpPr txBox="1">
            <a:spLocks noGrp="1" noChangeArrowheads="1"/>
          </p:cNvSpPr>
          <p:nvPr/>
        </p:nvSpPr>
        <p:spPr bwMode="auto">
          <a:xfrm>
            <a:off x="3878219" y="9479983"/>
            <a:ext cx="2967091" cy="499031"/>
          </a:xfrm>
          <a:prstGeom prst="rect">
            <a:avLst/>
          </a:prstGeom>
          <a:noFill/>
          <a:ln w="9525">
            <a:noFill/>
            <a:miter lim="800000"/>
            <a:headEnd/>
            <a:tailEnd/>
          </a:ln>
        </p:spPr>
        <p:txBody>
          <a:bodyPr lIns="95938" tIns="47968" rIns="95938" bIns="47968" anchor="b">
            <a:prstTxWarp prst="textNoShape">
              <a:avLst/>
            </a:prstTxWarp>
          </a:bodyPr>
          <a:lstStyle/>
          <a:p>
            <a:pPr algn="r" defTabSz="958843"/>
            <a:fld id="{33729CCA-4D90-6A44-B1FF-D601478F8E74}" type="slidenum">
              <a:rPr lang="en-GB" sz="1300"/>
              <a:pPr algn="r" defTabSz="958843"/>
              <a:t>10</a:t>
            </a:fld>
            <a:endParaRPr lang="en-GB" sz="1300" dirty="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86038"/>
            <a:fld id="{94ED54EB-B232-4CC5-99DE-7F2A11DB0600}" type="slidenum">
              <a:rPr lang="en-GB" smtClean="0"/>
              <a:pPr defTabSz="986038"/>
              <a:t>11</a:t>
            </a:fld>
            <a:endParaRPr lang="en-GB" dirty="0" smtClean="0"/>
          </a:p>
        </p:txBody>
      </p:sp>
      <p:sp>
        <p:nvSpPr>
          <p:cNvPr id="88067" name="Rectangle 7"/>
          <p:cNvSpPr txBox="1">
            <a:spLocks noGrp="1" noChangeArrowheads="1"/>
          </p:cNvSpPr>
          <p:nvPr/>
        </p:nvSpPr>
        <p:spPr bwMode="auto">
          <a:xfrm>
            <a:off x="3877641" y="9481340"/>
            <a:ext cx="2967632" cy="497652"/>
          </a:xfrm>
          <a:prstGeom prst="rect">
            <a:avLst/>
          </a:prstGeom>
          <a:noFill/>
          <a:ln w="9525">
            <a:noFill/>
            <a:miter lim="800000"/>
            <a:headEnd/>
            <a:tailEnd/>
          </a:ln>
        </p:spPr>
        <p:txBody>
          <a:bodyPr lIns="98687" tIns="49343" rIns="98687" bIns="49343" anchor="b"/>
          <a:lstStyle/>
          <a:p>
            <a:pPr algn="r" defTabSz="986038"/>
            <a:fld id="{61A61077-6253-4EE7-94D8-16072314CE00}" type="slidenum">
              <a:rPr lang="en-GB" sz="1400"/>
              <a:pPr algn="r" defTabSz="986038"/>
              <a:t>11</a:t>
            </a:fld>
            <a:endParaRPr lang="en-GB" sz="1400" dirty="0"/>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1CEBAB-B9E2-6D46-9C63-251991E08255}" type="slidenum">
              <a:rPr lang="en-GB"/>
              <a:pPr/>
              <a:t>12</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44BA37D-5964-6E4A-A937-1F23762A3055}" type="slidenum">
              <a:rPr lang="en-GB"/>
              <a:pPr/>
              <a:t>13</a:t>
            </a:fld>
            <a:endParaRPr lang="en-GB"/>
          </a:p>
        </p:txBody>
      </p:sp>
      <p:sp>
        <p:nvSpPr>
          <p:cNvPr id="81923" name="Rectangle 2"/>
          <p:cNvSpPr>
            <a:spLocks noGrp="1" noRot="1" noChangeAspect="1" noChangeArrowheads="1" noTextEdit="1"/>
          </p:cNvSpPr>
          <p:nvPr>
            <p:ph type="sldImg"/>
          </p:nvPr>
        </p:nvSpPr>
        <p:spPr>
          <a:xfrm>
            <a:off x="149225" y="119063"/>
            <a:ext cx="3244850" cy="2433637"/>
          </a:xfrm>
          <a:ln/>
        </p:spPr>
      </p:sp>
      <p:sp>
        <p:nvSpPr>
          <p:cNvPr id="81924" name="Rectangle 3"/>
          <p:cNvSpPr>
            <a:spLocks noGrp="1" noChangeArrowheads="1"/>
          </p:cNvSpPr>
          <p:nvPr>
            <p:ph type="body" idx="1"/>
          </p:nvPr>
        </p:nvSpPr>
        <p:spPr>
          <a:xfrm>
            <a:off x="115275" y="2554334"/>
            <a:ext cx="6616342" cy="7307919"/>
          </a:xfrm>
          <a:noFill/>
          <a:ln/>
        </p:spPr>
        <p:txBody>
          <a:bodyPr/>
          <a:lstStyle/>
          <a:p>
            <a:pPr lvl="1" eaLnBrk="1" hangingPunct="1">
              <a:lnSpc>
                <a:spcPct val="90000"/>
              </a:lnSpc>
            </a:pPr>
            <a:r>
              <a:rPr lang="en-GB" sz="1000" dirty="0">
                <a:latin typeface="Arial" pitchFamily="-112" charset="0"/>
                <a:cs typeface="Arial" pitchFamily="-112" charset="0"/>
              </a:rPr>
              <a:t>In terms of devising mitigation actions, it’s important to look at Peak Oil and Climate Change together. If you look at them in isolation, you get one dimensional solutions.</a:t>
            </a:r>
          </a:p>
          <a:p>
            <a:pPr lvl="1" eaLnBrk="1" hangingPunct="1">
              <a:lnSpc>
                <a:spcPct val="90000"/>
              </a:lnSpc>
            </a:pPr>
            <a:r>
              <a:rPr lang="en-GB" sz="1000" dirty="0">
                <a:latin typeface="Arial" pitchFamily="-112" charset="0"/>
                <a:cs typeface="Arial" pitchFamily="-112" charset="0"/>
              </a:rPr>
              <a:t>On the one hand, Peak Oil on its own might demand (as suggested by the Hirsch report for the US administration) all sorts of actions to maintain “business as usual”</a:t>
            </a:r>
          </a:p>
          <a:p>
            <a:pPr lvl="1" eaLnBrk="1" hangingPunct="1">
              <a:lnSpc>
                <a:spcPct val="90000"/>
              </a:lnSpc>
            </a:pPr>
            <a:r>
              <a:rPr lang="en-GB" sz="1000" dirty="0">
                <a:latin typeface="Arial" pitchFamily="-112" charset="0"/>
                <a:cs typeface="Arial" pitchFamily="-112" charset="0"/>
              </a:rPr>
              <a:t>On the other hand, Climate Change can often prompt actions that address carbon emissions at a global scale (though nuclear power is questionable even if you focus purely on its carbon equation).</a:t>
            </a:r>
          </a:p>
          <a:p>
            <a:pPr lvl="1" eaLnBrk="1" hangingPunct="1">
              <a:lnSpc>
                <a:spcPct val="90000"/>
              </a:lnSpc>
            </a:pPr>
            <a:r>
              <a:rPr lang="en-US" dirty="0">
                <a:latin typeface="Arial" pitchFamily="-112" charset="0"/>
                <a:cs typeface="Arial" pitchFamily="-112" charset="0"/>
              </a:rPr>
              <a:t>So where does "peak oil" leave the Stern review? The intuitive answer is that running out of oil should at least be good for climate change, but the reverse could be true. A growing shortfall of global oil production is likely to send the crude price skywards, obliterating Stern’s grand bargain. The kind of long-term impacts attributed by Stern to climate change could arrive much sooner. With the economy reeling, it will be far harder to fund the expensive new energy infrastructure we need to combat climate change. And faced with the likely re-emergence of mass unemployment, the political priority may well shift from, say, maintaining a high price on carbon, to keeping the lights burning at lowest cost. True, recession would mean we would emit less CO2, but since we have to cut by at least 80+ percent by 2050 (or much sooner according the scientists looking at the effects of feedback mechanism), economic contraction is hardly the optimal way to achieve the target.</a:t>
            </a:r>
          </a:p>
          <a:p>
            <a:pPr lvl="1" eaLnBrk="1" hangingPunct="1">
              <a:lnSpc>
                <a:spcPct val="90000"/>
              </a:lnSpc>
            </a:pPr>
            <a:r>
              <a:rPr lang="en-GB" dirty="0">
                <a:latin typeface="Arial" pitchFamily="-112" charset="0"/>
                <a:cs typeface="Arial" pitchFamily="-112" charset="0"/>
              </a:rPr>
              <a:t>He also seems to ignore limitations to the availability of uranium and the carbon costs of this “clean” fuel.</a:t>
            </a:r>
          </a:p>
          <a:p>
            <a:pPr lvl="1" eaLnBrk="1" hangingPunct="1">
              <a:lnSpc>
                <a:spcPct val="90000"/>
              </a:lnSpc>
            </a:pPr>
            <a:r>
              <a:rPr lang="en-GB" dirty="0">
                <a:latin typeface="Arial" pitchFamily="-112" charset="0"/>
                <a:cs typeface="Arial" pitchFamily="-112" charset="0"/>
              </a:rPr>
              <a:t>He’s also working towards a CO2 concentration of 550ppm, whereas Hansen &amp; the Tyndall Centre says we must keep it to 450ppm.</a:t>
            </a:r>
            <a:endParaRPr lang="en-GB" sz="1000" dirty="0">
              <a:latin typeface="Arial" pitchFamily="-112" charset="0"/>
              <a:cs typeface="Arial" pitchFamily="-112" charset="0"/>
            </a:endParaRPr>
          </a:p>
          <a:p>
            <a:pPr lvl="1" eaLnBrk="1" hangingPunct="1">
              <a:lnSpc>
                <a:spcPct val="90000"/>
              </a:lnSpc>
            </a:pPr>
            <a:endParaRPr lang="en-GB" sz="1000" dirty="0">
              <a:latin typeface="Arial" pitchFamily="-112" charset="0"/>
              <a:cs typeface="Arial" pitchFamily="-112" charset="0"/>
            </a:endParaRPr>
          </a:p>
          <a:p>
            <a:pPr lvl="1" eaLnBrk="1" hangingPunct="1">
              <a:lnSpc>
                <a:spcPct val="90000"/>
              </a:lnSpc>
            </a:pPr>
            <a:r>
              <a:rPr lang="en-GB" sz="1000" dirty="0">
                <a:latin typeface="Arial" pitchFamily="-112" charset="0"/>
                <a:cs typeface="Arial" pitchFamily="-112" charset="0"/>
              </a:rPr>
              <a:t>However, when you bring them together, the imperative is to build local resilience, address the vulnerability of communities to disruptions in their supply lines and all aspects of national and international grids for energy, money, medicine and food, in particular.</a:t>
            </a:r>
          </a:p>
          <a:p>
            <a:pPr lvl="1" eaLnBrk="1" hangingPunct="1">
              <a:lnSpc>
                <a:spcPct val="90000"/>
              </a:lnSpc>
            </a:pPr>
            <a:r>
              <a:rPr lang="en-GB" sz="1000" dirty="0">
                <a:latin typeface="Arial" pitchFamily="-112" charset="0"/>
                <a:cs typeface="Arial" pitchFamily="-112" charset="0"/>
              </a:rPr>
              <a:t>The Transition model focuses wholeheartedly on this middle ground.</a:t>
            </a:r>
          </a:p>
          <a:p>
            <a:pPr lvl="1" eaLnBrk="1" hangingPunct="1">
              <a:lnSpc>
                <a:spcPct val="90000"/>
              </a:lnSpc>
            </a:pPr>
            <a:r>
              <a:rPr lang="en-GB" sz="1000" dirty="0">
                <a:latin typeface="Arial" pitchFamily="-112" charset="0"/>
                <a:cs typeface="Arial" pitchFamily="-112" charset="0"/>
              </a:rPr>
              <a:t>And to those who may think of this as a retrograde step – recovering a sense of neighbourhood is not a backward move.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29CFA93-D3DD-C548-A127-EE16F1916830}" type="slidenum">
              <a:rPr lang="en-GB"/>
              <a:pPr/>
              <a:t>14</a:t>
            </a:fld>
            <a:endParaRPr lang="en-GB"/>
          </a:p>
        </p:txBody>
      </p:sp>
      <p:sp>
        <p:nvSpPr>
          <p:cNvPr id="83971" name="Rectangle 2"/>
          <p:cNvSpPr>
            <a:spLocks noGrp="1" noRot="1" noChangeAspect="1" noChangeArrowheads="1" noTextEdit="1"/>
          </p:cNvSpPr>
          <p:nvPr>
            <p:ph type="sldImg"/>
          </p:nvPr>
        </p:nvSpPr>
        <p:spPr>
          <a:xfrm>
            <a:off x="931863" y="749300"/>
            <a:ext cx="4986337" cy="3741738"/>
          </a:xfrm>
          <a:ln/>
        </p:spPr>
      </p:sp>
      <p:sp>
        <p:nvSpPr>
          <p:cNvPr id="83972"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2CE323D-C7CC-E84B-8256-5C37BC154CD2}" type="slidenum">
              <a:rPr lang="en-GB"/>
              <a:pPr/>
              <a:t>2</a:t>
            </a:fld>
            <a:endParaRPr lang="en-GB"/>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86038"/>
            <a:fld id="{62CA0320-776D-41D2-8D70-258AE152FCF9}" type="slidenum">
              <a:rPr lang="en-GB" smtClean="0"/>
              <a:pPr defTabSz="986038"/>
              <a:t>3</a:t>
            </a:fld>
            <a:endParaRPr lang="en-GB" dirty="0" smtClean="0"/>
          </a:p>
        </p:txBody>
      </p:sp>
      <p:sp>
        <p:nvSpPr>
          <p:cNvPr id="79875" name="Rectangle 7"/>
          <p:cNvSpPr txBox="1">
            <a:spLocks noGrp="1" noChangeArrowheads="1"/>
          </p:cNvSpPr>
          <p:nvPr/>
        </p:nvSpPr>
        <p:spPr bwMode="auto">
          <a:xfrm>
            <a:off x="3877641" y="9481340"/>
            <a:ext cx="2967632" cy="497652"/>
          </a:xfrm>
          <a:prstGeom prst="rect">
            <a:avLst/>
          </a:prstGeom>
          <a:noFill/>
          <a:ln w="9525">
            <a:noFill/>
            <a:miter lim="800000"/>
            <a:headEnd/>
            <a:tailEnd/>
          </a:ln>
        </p:spPr>
        <p:txBody>
          <a:bodyPr lIns="98687" tIns="49343" rIns="98687" bIns="49343" anchor="b"/>
          <a:lstStyle/>
          <a:p>
            <a:pPr algn="r" defTabSz="986038"/>
            <a:fld id="{15C45B78-7501-41E9-A3D5-4B5D3B565221}" type="slidenum">
              <a:rPr lang="en-GB" sz="1400"/>
              <a:pPr algn="r" defTabSz="986038"/>
              <a:t>3</a:t>
            </a:fld>
            <a:endParaRPr lang="en-GB" sz="1400" dirty="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86038"/>
            <a:fld id="{2FA7755A-6689-470A-A452-F9E5B1BB8B70}" type="slidenum">
              <a:rPr lang="en-GB" smtClean="0"/>
              <a:pPr defTabSz="986038"/>
              <a:t>4</a:t>
            </a:fld>
            <a:endParaRPr lang="en-GB"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86038"/>
            <a:fld id="{D267B22C-2F59-4F05-9C89-8A0D3D7D9FF5}" type="slidenum">
              <a:rPr lang="en-GB" smtClean="0"/>
              <a:pPr defTabSz="986038"/>
              <a:t>5</a:t>
            </a:fld>
            <a:endParaRPr lang="en-GB" dirty="0" smtClean="0"/>
          </a:p>
        </p:txBody>
      </p:sp>
      <p:sp>
        <p:nvSpPr>
          <p:cNvPr id="81923" name="Rectangle 7"/>
          <p:cNvSpPr txBox="1">
            <a:spLocks noGrp="1" noChangeArrowheads="1"/>
          </p:cNvSpPr>
          <p:nvPr/>
        </p:nvSpPr>
        <p:spPr bwMode="auto">
          <a:xfrm>
            <a:off x="3877641" y="9481340"/>
            <a:ext cx="2967632" cy="497652"/>
          </a:xfrm>
          <a:prstGeom prst="rect">
            <a:avLst/>
          </a:prstGeom>
          <a:noFill/>
          <a:ln w="9525">
            <a:noFill/>
            <a:miter lim="800000"/>
            <a:headEnd/>
            <a:tailEnd/>
          </a:ln>
        </p:spPr>
        <p:txBody>
          <a:bodyPr lIns="98687" tIns="49343" rIns="98687" bIns="49343" anchor="b"/>
          <a:lstStyle/>
          <a:p>
            <a:pPr algn="r" defTabSz="986038"/>
            <a:fld id="{39D7408E-138A-48D6-9275-0233CB5DC932}" type="slidenum">
              <a:rPr lang="en-GB" sz="1400"/>
              <a:pPr algn="r" defTabSz="986038"/>
              <a:t>5</a:t>
            </a:fld>
            <a:endParaRPr lang="en-GB" sz="1400" dirty="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86038"/>
            <a:fld id="{B710FCAA-DE7C-472C-8478-3FCBE31E3EBA}" type="slidenum">
              <a:rPr lang="en-GB" smtClean="0"/>
              <a:pPr defTabSz="986038"/>
              <a:t>6</a:t>
            </a:fld>
            <a:endParaRPr lang="en-GB"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86038"/>
            <a:fld id="{590B79D5-36FF-4FD1-B18F-F2DA6764A2C2}" type="slidenum">
              <a:rPr lang="en-GB" smtClean="0"/>
              <a:pPr defTabSz="986038"/>
              <a:t>7</a:t>
            </a:fld>
            <a:endParaRPr lang="en-GB" dirty="0" smtClean="0"/>
          </a:p>
        </p:txBody>
      </p:sp>
      <p:sp>
        <p:nvSpPr>
          <p:cNvPr id="83971" name="Rectangle 7"/>
          <p:cNvSpPr txBox="1">
            <a:spLocks noGrp="1" noChangeArrowheads="1"/>
          </p:cNvSpPr>
          <p:nvPr/>
        </p:nvSpPr>
        <p:spPr bwMode="auto">
          <a:xfrm>
            <a:off x="3877641" y="9481340"/>
            <a:ext cx="2967632" cy="497652"/>
          </a:xfrm>
          <a:prstGeom prst="rect">
            <a:avLst/>
          </a:prstGeom>
          <a:noFill/>
          <a:ln w="9525">
            <a:noFill/>
            <a:miter lim="800000"/>
            <a:headEnd/>
            <a:tailEnd/>
          </a:ln>
        </p:spPr>
        <p:txBody>
          <a:bodyPr lIns="98687" tIns="49343" rIns="98687" bIns="49343" anchor="b"/>
          <a:lstStyle/>
          <a:p>
            <a:pPr algn="r" defTabSz="986038"/>
            <a:fld id="{C3978504-934C-4CCB-959E-6E1EC0DEE0B6}" type="slidenum">
              <a:rPr lang="en-GB" sz="1400"/>
              <a:pPr algn="r" defTabSz="986038"/>
              <a:t>7</a:t>
            </a:fld>
            <a:endParaRPr lang="en-GB" sz="1400" dirty="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86038"/>
            <a:fld id="{6D6DD937-8C5D-4CF4-9299-86AB84590BBE}" type="slidenum">
              <a:rPr lang="en-GB" smtClean="0"/>
              <a:pPr defTabSz="986038"/>
              <a:t>8</a:t>
            </a:fld>
            <a:endParaRPr lang="en-GB"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7740103-EE23-9544-9BC4-99BD26CCAD12}" type="slidenum">
              <a:rPr lang="en-GB"/>
              <a:pPr/>
              <a:t>9</a:t>
            </a:fld>
            <a:endParaRPr lang="en-GB"/>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1" y="1600203"/>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600203"/>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A82212C-82C5-2B41-975A-252CC46C4C6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
        <p:nvSpPr>
          <p:cNvPr id="6" name="TextBox 5"/>
          <p:cNvSpPr txBox="1"/>
          <p:nvPr userDrawn="1"/>
        </p:nvSpPr>
        <p:spPr>
          <a:xfrm>
            <a:off x="457201" y="6273225"/>
            <a:ext cx="2666999" cy="584775"/>
          </a:xfrm>
          <a:prstGeom prst="rect">
            <a:avLst/>
          </a:prstGeom>
          <a:noFill/>
        </p:spPr>
        <p:txBody>
          <a:bodyPr wrap="square" rtlCol="0">
            <a:spAutoFit/>
          </a:bodyPr>
          <a:lstStyle/>
          <a:p>
            <a:r>
              <a:rPr lang="en-GB" sz="1600" dirty="0" smtClean="0">
                <a:noFill/>
              </a:rPr>
              <a:t>Transition Training and Consulting  20010</a:t>
            </a:r>
            <a:endParaRPr lang="en-GB" sz="1600" dirty="0">
              <a:no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8" name="P 1"/>
          <p:cNvPicPr/>
          <p:nvPr userDrawn="1"/>
        </p:nvPicPr>
        <p:blipFill>
          <a:blip r:embed="rId14"/>
          <a:srcRect/>
          <a:stretch>
            <a:fillRect/>
          </a:stretch>
        </p:blipFill>
        <p:spPr bwMode="auto">
          <a:xfrm>
            <a:off x="7302499" y="6388099"/>
            <a:ext cx="1750921" cy="396477"/>
          </a:xfrm>
          <a:prstGeom prst="rect">
            <a:avLst/>
          </a:prstGeom>
          <a:noFill/>
          <a:ln w="12700">
            <a:noFill/>
            <a:miter lim="800000"/>
            <a:headEnd/>
            <a:tailEnd/>
          </a:ln>
        </p:spPr>
      </p:pic>
      <p:sp>
        <p:nvSpPr>
          <p:cNvPr id="3" name="TextBox 2"/>
          <p:cNvSpPr txBox="1"/>
          <p:nvPr userDrawn="1"/>
        </p:nvSpPr>
        <p:spPr>
          <a:xfrm>
            <a:off x="635000" y="6507577"/>
            <a:ext cx="2509277" cy="276999"/>
          </a:xfrm>
          <a:prstGeom prst="rect">
            <a:avLst/>
          </a:prstGeom>
          <a:noFill/>
        </p:spPr>
        <p:txBody>
          <a:bodyPr wrap="none" rtlCol="0">
            <a:spAutoFit/>
          </a:bodyPr>
          <a:lstStyle/>
          <a:p>
            <a:r>
              <a:rPr lang="en-GB" sz="1200" dirty="0" smtClean="0">
                <a:solidFill>
                  <a:schemeClr val="bg1">
                    <a:lumMod val="75000"/>
                  </a:schemeClr>
                </a:solidFill>
              </a:rPr>
              <a:t>Transition Training &amp; Consulting 2010</a:t>
            </a:r>
            <a:endParaRPr lang="en-GB" sz="1200" dirty="0">
              <a:solidFill>
                <a:schemeClr val="bg1">
                  <a:lumMod val="7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91303" y="951191"/>
            <a:ext cx="8440353" cy="5028724"/>
            <a:chOff x="0" y="140"/>
            <a:chExt cx="6115" cy="4180"/>
          </a:xfrm>
        </p:grpSpPr>
        <p:pic>
          <p:nvPicPr>
            <p:cNvPr id="56326" name="Picture 2" descr="oceanwave"/>
            <p:cNvPicPr>
              <a:picLocks noChangeAspect="1" noChangeArrowheads="1"/>
            </p:cNvPicPr>
            <p:nvPr/>
          </p:nvPicPr>
          <p:blipFill>
            <a:blip r:embed="rId3"/>
            <a:srcRect r="768"/>
            <a:stretch>
              <a:fillRect/>
            </a:stretch>
          </p:blipFill>
          <p:spPr bwMode="auto">
            <a:xfrm>
              <a:off x="0" y="2034"/>
              <a:ext cx="2843" cy="1811"/>
            </a:xfrm>
            <a:prstGeom prst="rect">
              <a:avLst/>
            </a:prstGeom>
            <a:noFill/>
            <a:ln w="9525">
              <a:noFill/>
              <a:miter lim="800000"/>
              <a:headEnd/>
              <a:tailEnd/>
            </a:ln>
          </p:spPr>
        </p:pic>
        <p:pic>
          <p:nvPicPr>
            <p:cNvPr id="56327" name="Picture 3" descr="redwoods2"/>
            <p:cNvPicPr>
              <a:picLocks noChangeAspect="1" noChangeArrowheads="1"/>
            </p:cNvPicPr>
            <p:nvPr/>
          </p:nvPicPr>
          <p:blipFill>
            <a:blip r:embed="rId4"/>
            <a:srcRect r="1804" b="8217"/>
            <a:stretch>
              <a:fillRect/>
            </a:stretch>
          </p:blipFill>
          <p:spPr bwMode="auto">
            <a:xfrm>
              <a:off x="4318" y="1406"/>
              <a:ext cx="1797" cy="2480"/>
            </a:xfrm>
            <a:prstGeom prst="rect">
              <a:avLst/>
            </a:prstGeom>
            <a:noFill/>
            <a:ln w="9525">
              <a:noFill/>
              <a:miter lim="800000"/>
              <a:headEnd/>
              <a:tailEnd/>
            </a:ln>
          </p:spPr>
        </p:pic>
        <p:pic>
          <p:nvPicPr>
            <p:cNvPr id="56328" name="Picture 4" descr="brightcloud"/>
            <p:cNvPicPr>
              <a:picLocks noChangeAspect="1" noChangeArrowheads="1"/>
            </p:cNvPicPr>
            <p:nvPr/>
          </p:nvPicPr>
          <p:blipFill>
            <a:blip r:embed="rId5"/>
            <a:srcRect l="2377" r="792" b="1991"/>
            <a:stretch>
              <a:fillRect/>
            </a:stretch>
          </p:blipFill>
          <p:spPr bwMode="auto">
            <a:xfrm>
              <a:off x="2924" y="140"/>
              <a:ext cx="1344" cy="2166"/>
            </a:xfrm>
            <a:prstGeom prst="rect">
              <a:avLst/>
            </a:prstGeom>
            <a:noFill/>
            <a:ln w="9525">
              <a:noFill/>
              <a:miter lim="800000"/>
              <a:headEnd/>
              <a:tailEnd/>
            </a:ln>
          </p:spPr>
        </p:pic>
        <p:sp>
          <p:nvSpPr>
            <p:cNvPr id="56331" name="Text Box 7"/>
            <p:cNvSpPr txBox="1">
              <a:spLocks noChangeArrowheads="1"/>
            </p:cNvSpPr>
            <p:nvPr/>
          </p:nvSpPr>
          <p:spPr bwMode="auto">
            <a:xfrm>
              <a:off x="1390" y="456"/>
              <a:ext cx="1438" cy="767"/>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b="1" dirty="0">
                  <a:solidFill>
                    <a:srgbClr val="333399"/>
                  </a:solidFill>
                  <a:latin typeface="Calibri"/>
                  <a:cs typeface="Calibri"/>
                </a:rPr>
                <a:t>The atmosphere holds about 750 </a:t>
              </a:r>
              <a:r>
                <a:rPr lang="en-US" b="1" dirty="0" err="1">
                  <a:solidFill>
                    <a:srgbClr val="333399"/>
                  </a:solidFill>
                  <a:latin typeface="Calibri"/>
                  <a:cs typeface="Calibri"/>
                </a:rPr>
                <a:t>GtC</a:t>
              </a:r>
              <a:endParaRPr lang="en-US" dirty="0">
                <a:solidFill>
                  <a:srgbClr val="333399"/>
                </a:solidFill>
                <a:latin typeface="Calibri"/>
                <a:cs typeface="Calibri"/>
              </a:endParaRPr>
            </a:p>
          </p:txBody>
        </p:sp>
        <p:grpSp>
          <p:nvGrpSpPr>
            <p:cNvPr id="3" name="Group 9"/>
            <p:cNvGrpSpPr>
              <a:grpSpLocks/>
            </p:cNvGrpSpPr>
            <p:nvPr/>
          </p:nvGrpSpPr>
          <p:grpSpPr bwMode="auto">
            <a:xfrm>
              <a:off x="2518" y="2343"/>
              <a:ext cx="1580" cy="1977"/>
              <a:chOff x="2518" y="2389"/>
              <a:chExt cx="1580" cy="1977"/>
            </a:xfrm>
          </p:grpSpPr>
          <p:sp>
            <p:nvSpPr>
              <p:cNvPr id="56337" name="AutoShape 10"/>
              <p:cNvSpPr>
                <a:spLocks noChangeArrowheads="1"/>
              </p:cNvSpPr>
              <p:nvPr/>
            </p:nvSpPr>
            <p:spPr bwMode="auto">
              <a:xfrm>
                <a:off x="3196" y="2389"/>
                <a:ext cx="499" cy="1497"/>
              </a:xfrm>
              <a:prstGeom prst="upArrow">
                <a:avLst>
                  <a:gd name="adj1" fmla="val 50000"/>
                  <a:gd name="adj2" fmla="val 75000"/>
                </a:avLst>
              </a:prstGeom>
              <a:solidFill>
                <a:srgbClr val="EA3916"/>
              </a:solidFill>
              <a:ln w="9525">
                <a:solidFill>
                  <a:schemeClr val="tx1"/>
                </a:solidFill>
                <a:miter lim="800000"/>
                <a:headEnd/>
                <a:tailEnd/>
              </a:ln>
            </p:spPr>
            <p:txBody>
              <a:bodyPr wrap="none" anchor="ctr">
                <a:prstTxWarp prst="textNoShape">
                  <a:avLst/>
                </a:prstTxWarp>
              </a:bodyPr>
              <a:lstStyle/>
              <a:p>
                <a:endParaRPr lang="en-US" sz="4400">
                  <a:solidFill>
                    <a:schemeClr val="tx2"/>
                  </a:solidFill>
                  <a:latin typeface="QuickType" pitchFamily="34" charset="0"/>
                </a:endParaRPr>
              </a:p>
            </p:txBody>
          </p:sp>
          <p:sp>
            <p:nvSpPr>
              <p:cNvPr id="56338" name="Text Box 11"/>
              <p:cNvSpPr txBox="1">
                <a:spLocks noChangeArrowheads="1"/>
              </p:cNvSpPr>
              <p:nvPr/>
            </p:nvSpPr>
            <p:spPr bwMode="auto">
              <a:xfrm>
                <a:off x="2518" y="3982"/>
                <a:ext cx="1580" cy="38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solidFill>
                      <a:srgbClr val="EA3916"/>
                    </a:solidFill>
                  </a:rPr>
                  <a:t>Fossil Carbon</a:t>
                </a:r>
                <a:endParaRPr lang="en-US" sz="2400" b="1" dirty="0">
                  <a:solidFill>
                    <a:srgbClr val="EA3916"/>
                  </a:solidFill>
                </a:endParaRPr>
              </a:p>
            </p:txBody>
          </p:sp>
        </p:grpSp>
        <p:sp>
          <p:nvSpPr>
            <p:cNvPr id="56333" name="AutoShape 12"/>
            <p:cNvSpPr>
              <a:spLocks noChangeArrowheads="1"/>
            </p:cNvSpPr>
            <p:nvPr/>
          </p:nvSpPr>
          <p:spPr bwMode="auto">
            <a:xfrm rot="18622234">
              <a:off x="1875" y="1979"/>
              <a:ext cx="1609" cy="306"/>
            </a:xfrm>
            <a:prstGeom prst="leftRightArrow">
              <a:avLst>
                <a:gd name="adj1" fmla="val 50000"/>
                <a:gd name="adj2" fmla="val 105163"/>
              </a:avLst>
            </a:prstGeom>
            <a:solidFill>
              <a:srgbClr val="F1F539"/>
            </a:solidFill>
            <a:ln w="9525">
              <a:solidFill>
                <a:schemeClr val="tx1"/>
              </a:solidFill>
              <a:miter lim="800000"/>
              <a:headEnd/>
              <a:tailEnd/>
            </a:ln>
          </p:spPr>
          <p:txBody>
            <a:bodyPr vert="eaVert" wrap="none" anchor="ctr">
              <a:prstTxWarp prst="textNoShape">
                <a:avLst/>
              </a:prstTxWarp>
            </a:bodyPr>
            <a:lstStyle/>
            <a:p>
              <a:endParaRPr lang="en-US" sz="4400">
                <a:solidFill>
                  <a:schemeClr val="tx2"/>
                </a:solidFill>
                <a:latin typeface="QuickType" pitchFamily="34" charset="0"/>
              </a:endParaRPr>
            </a:p>
          </p:txBody>
        </p:sp>
        <p:sp>
          <p:nvSpPr>
            <p:cNvPr id="56334" name="AutoShape 13"/>
            <p:cNvSpPr>
              <a:spLocks noChangeArrowheads="1"/>
            </p:cNvSpPr>
            <p:nvPr/>
          </p:nvSpPr>
          <p:spPr bwMode="auto">
            <a:xfrm rot="2309909">
              <a:off x="3744" y="2153"/>
              <a:ext cx="1609" cy="306"/>
            </a:xfrm>
            <a:prstGeom prst="leftRightArrow">
              <a:avLst>
                <a:gd name="adj1" fmla="val 50000"/>
                <a:gd name="adj2" fmla="val 105163"/>
              </a:avLst>
            </a:prstGeom>
            <a:solidFill>
              <a:srgbClr val="F1F539"/>
            </a:solidFill>
            <a:ln w="9525">
              <a:solidFill>
                <a:schemeClr val="tx1"/>
              </a:solidFill>
              <a:miter lim="800000"/>
              <a:headEnd/>
              <a:tailEnd/>
            </a:ln>
          </p:spPr>
          <p:txBody>
            <a:bodyPr wrap="none" anchor="ctr">
              <a:prstTxWarp prst="textNoShape">
                <a:avLst/>
              </a:prstTxWarp>
            </a:bodyPr>
            <a:lstStyle/>
            <a:p>
              <a:endParaRPr lang="en-US" sz="4400">
                <a:solidFill>
                  <a:schemeClr val="tx2"/>
                </a:solidFill>
                <a:latin typeface="QuickType" pitchFamily="34" charset="0"/>
              </a:endParaRPr>
            </a:p>
          </p:txBody>
        </p:sp>
        <p:sp>
          <p:nvSpPr>
            <p:cNvPr id="56335" name="AutoShape 14"/>
            <p:cNvSpPr>
              <a:spLocks noChangeArrowheads="1"/>
            </p:cNvSpPr>
            <p:nvPr/>
          </p:nvSpPr>
          <p:spPr bwMode="auto">
            <a:xfrm>
              <a:off x="2109" y="3203"/>
              <a:ext cx="317" cy="1117"/>
            </a:xfrm>
            <a:prstGeom prst="downArrow">
              <a:avLst>
                <a:gd name="adj1" fmla="val 50000"/>
                <a:gd name="adj2" fmla="val 88091"/>
              </a:avLst>
            </a:prstGeom>
            <a:solidFill>
              <a:srgbClr val="FFFF00"/>
            </a:solidFill>
            <a:ln w="9525">
              <a:solidFill>
                <a:schemeClr val="tx1"/>
              </a:solidFill>
              <a:miter lim="800000"/>
              <a:headEnd/>
              <a:tailEnd/>
            </a:ln>
          </p:spPr>
          <p:txBody>
            <a:bodyPr vert="eaVert" wrap="none" anchor="ctr">
              <a:prstTxWarp prst="textNoShape">
                <a:avLst/>
              </a:prstTxWarp>
            </a:bodyPr>
            <a:lstStyle/>
            <a:p>
              <a:endParaRPr lang="en-US" sz="4400">
                <a:solidFill>
                  <a:schemeClr val="tx2"/>
                </a:solidFill>
                <a:latin typeface="QuickType" pitchFamily="34" charset="0"/>
              </a:endParaRPr>
            </a:p>
          </p:txBody>
        </p:sp>
        <p:sp>
          <p:nvSpPr>
            <p:cNvPr id="56336" name="Text Box 15"/>
            <p:cNvSpPr txBox="1">
              <a:spLocks noChangeArrowheads="1"/>
            </p:cNvSpPr>
            <p:nvPr/>
          </p:nvSpPr>
          <p:spPr bwMode="auto">
            <a:xfrm>
              <a:off x="1576" y="2859"/>
              <a:ext cx="1406" cy="307"/>
            </a:xfrm>
            <a:prstGeom prst="rect">
              <a:avLst/>
            </a:prstGeom>
            <a:noFill/>
            <a:ln w="9525">
              <a:noFill/>
              <a:miter lim="800000"/>
              <a:headEnd/>
              <a:tailEnd/>
            </a:ln>
          </p:spPr>
          <p:txBody>
            <a:bodyPr>
              <a:prstTxWarp prst="textNoShape">
                <a:avLst/>
              </a:prstTxWarp>
              <a:spAutoFit/>
            </a:bodyPr>
            <a:lstStyle/>
            <a:p>
              <a:pPr>
                <a:spcBef>
                  <a:spcPct val="50000"/>
                </a:spcBef>
              </a:pPr>
              <a:r>
                <a:rPr lang="en-GB" b="1" dirty="0"/>
                <a:t>Dead Organisms</a:t>
              </a:r>
              <a:endParaRPr lang="en-US" b="1" dirty="0"/>
            </a:p>
          </p:txBody>
        </p:sp>
      </p:grpSp>
      <p:sp>
        <p:nvSpPr>
          <p:cNvPr id="56324" name="Rectangle 18"/>
          <p:cNvSpPr>
            <a:spLocks noGrp="1" noChangeArrowheads="1"/>
          </p:cNvSpPr>
          <p:nvPr>
            <p:ph type="title"/>
          </p:nvPr>
        </p:nvSpPr>
        <p:spPr/>
        <p:txBody>
          <a:bodyPr/>
          <a:lstStyle/>
          <a:p>
            <a:r>
              <a:rPr lang="en-GB" smtClean="0"/>
              <a:t>The carbon cycle</a:t>
            </a:r>
            <a:endParaRPr lang="en-US" dirty="0"/>
          </a:p>
        </p:txBody>
      </p:sp>
      <p:sp>
        <p:nvSpPr>
          <p:cNvPr id="56325" name="Text Box 19"/>
          <p:cNvSpPr txBox="1">
            <a:spLocks noChangeArrowheads="1"/>
          </p:cNvSpPr>
          <p:nvPr/>
        </p:nvSpPr>
        <p:spPr bwMode="auto">
          <a:xfrm>
            <a:off x="8075735" y="395288"/>
            <a:ext cx="392656" cy="584776"/>
          </a:xfrm>
          <a:prstGeom prst="rect">
            <a:avLst/>
          </a:prstGeom>
          <a:noFill/>
          <a:ln w="9525">
            <a:noFill/>
            <a:miter lim="800000"/>
            <a:headEnd/>
            <a:tailEnd/>
          </a:ln>
        </p:spPr>
        <p:txBody>
          <a:bodyPr wrap="none">
            <a:prstTxWarp prst="textNoShape">
              <a:avLst/>
            </a:prstTxWarp>
            <a:spAutoFit/>
          </a:bodyPr>
          <a:lstStyle/>
          <a:p>
            <a:r>
              <a:rPr lang="en-GB" sz="3200" b="1"/>
              <a:t>1</a:t>
            </a:r>
          </a:p>
        </p:txBody>
      </p:sp>
      <p:sp>
        <p:nvSpPr>
          <p:cNvPr id="19" name="Text Box 7"/>
          <p:cNvSpPr txBox="1">
            <a:spLocks noChangeArrowheads="1"/>
          </p:cNvSpPr>
          <p:nvPr/>
        </p:nvSpPr>
        <p:spPr bwMode="auto">
          <a:xfrm>
            <a:off x="1117462" y="5474341"/>
            <a:ext cx="1984829" cy="64633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dirty="0">
                <a:solidFill>
                  <a:srgbClr val="333399"/>
                </a:solidFill>
                <a:latin typeface="Calibri"/>
                <a:cs typeface="Calibri"/>
              </a:rPr>
              <a:t>The</a:t>
            </a:r>
            <a:r>
              <a:rPr lang="en-US" b="1" dirty="0" smtClean="0">
                <a:solidFill>
                  <a:srgbClr val="333399"/>
                </a:solidFill>
                <a:latin typeface="Calibri"/>
                <a:cs typeface="Calibri"/>
              </a:rPr>
              <a:t> oceans hold </a:t>
            </a:r>
            <a:r>
              <a:rPr lang="en-US" b="1" dirty="0">
                <a:solidFill>
                  <a:srgbClr val="333399"/>
                </a:solidFill>
                <a:latin typeface="Calibri"/>
                <a:cs typeface="Calibri"/>
              </a:rPr>
              <a:t>about</a:t>
            </a:r>
            <a:r>
              <a:rPr lang="en-US" b="1" dirty="0" smtClean="0">
                <a:solidFill>
                  <a:srgbClr val="333399"/>
                </a:solidFill>
                <a:latin typeface="Calibri"/>
                <a:cs typeface="Calibri"/>
              </a:rPr>
              <a:t> 40,000 </a:t>
            </a:r>
            <a:r>
              <a:rPr lang="en-US" b="1" dirty="0" err="1">
                <a:solidFill>
                  <a:srgbClr val="333399"/>
                </a:solidFill>
                <a:latin typeface="Calibri"/>
                <a:cs typeface="Calibri"/>
              </a:rPr>
              <a:t>GtC</a:t>
            </a:r>
            <a:endParaRPr lang="en-US" dirty="0">
              <a:solidFill>
                <a:srgbClr val="333399"/>
              </a:solidFill>
              <a:latin typeface="Calibri"/>
              <a:cs typeface="Calibri"/>
            </a:endParaRPr>
          </a:p>
        </p:txBody>
      </p:sp>
      <p:sp>
        <p:nvSpPr>
          <p:cNvPr id="20" name="Text Box 7"/>
          <p:cNvSpPr txBox="1">
            <a:spLocks noChangeArrowheads="1"/>
          </p:cNvSpPr>
          <p:nvPr/>
        </p:nvSpPr>
        <p:spPr bwMode="auto">
          <a:xfrm>
            <a:off x="5847594" y="5457795"/>
            <a:ext cx="3212123" cy="646331"/>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b="1" dirty="0" smtClean="0">
                <a:solidFill>
                  <a:srgbClr val="333399"/>
                </a:solidFill>
                <a:latin typeface="Calibri"/>
                <a:cs typeface="Calibri"/>
              </a:rPr>
              <a:t>Vegetation holds </a:t>
            </a:r>
            <a:r>
              <a:rPr lang="en-US" b="1" dirty="0">
                <a:solidFill>
                  <a:srgbClr val="333399"/>
                </a:solidFill>
                <a:latin typeface="Calibri"/>
                <a:cs typeface="Calibri"/>
              </a:rPr>
              <a:t>about</a:t>
            </a:r>
            <a:r>
              <a:rPr lang="en-US" b="1" dirty="0" smtClean="0">
                <a:solidFill>
                  <a:srgbClr val="333399"/>
                </a:solidFill>
                <a:latin typeface="Calibri"/>
                <a:cs typeface="Calibri"/>
              </a:rPr>
              <a:t> 600 </a:t>
            </a:r>
            <a:r>
              <a:rPr lang="en-US" b="1" dirty="0" err="1" smtClean="0">
                <a:solidFill>
                  <a:srgbClr val="333399"/>
                </a:solidFill>
                <a:latin typeface="Calibri"/>
                <a:cs typeface="Calibri"/>
              </a:rPr>
              <a:t>GtC</a:t>
            </a:r>
            <a:r>
              <a:rPr lang="en-US" b="1" dirty="0" smtClean="0">
                <a:solidFill>
                  <a:srgbClr val="333399"/>
                </a:solidFill>
                <a:latin typeface="Calibri"/>
                <a:cs typeface="Calibri"/>
              </a:rPr>
              <a:t> Soils hold about 1600GtC</a:t>
            </a:r>
            <a:endParaRPr lang="en-US" dirty="0">
              <a:solidFill>
                <a:srgbClr val="333399"/>
              </a:solidFill>
              <a:latin typeface="Calibri"/>
              <a:cs typeface="Calibri"/>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0" y="237651"/>
            <a:ext cx="8229600" cy="489759"/>
          </a:xfrm>
          <a:prstGeom prst="rect">
            <a:avLst/>
          </a:prstGeom>
        </p:spPr>
        <p:txBody>
          <a:bodyPr/>
          <a:lstStyle/>
          <a:p>
            <a:pPr eaLnBrk="1" hangingPunct="1"/>
            <a:r>
              <a:rPr lang="en-GB" sz="2800" b="1" dirty="0">
                <a:solidFill>
                  <a:srgbClr val="333399"/>
                </a:solidFill>
              </a:rPr>
              <a:t>What are the main problems with out of control CC?</a:t>
            </a:r>
          </a:p>
        </p:txBody>
      </p:sp>
      <p:sp>
        <p:nvSpPr>
          <p:cNvPr id="70659" name="Rectangle 3"/>
          <p:cNvSpPr>
            <a:spLocks noGrp="1" noChangeArrowheads="1"/>
          </p:cNvSpPr>
          <p:nvPr>
            <p:ph type="body" idx="4294967295"/>
          </p:nvPr>
        </p:nvSpPr>
        <p:spPr>
          <a:xfrm>
            <a:off x="637902" y="752067"/>
            <a:ext cx="8229600" cy="5375440"/>
          </a:xfrm>
          <a:prstGeom prst="rect">
            <a:avLst/>
          </a:prstGeom>
        </p:spPr>
        <p:txBody>
          <a:bodyPr/>
          <a:lstStyle/>
          <a:p>
            <a:pPr>
              <a:lnSpc>
                <a:spcPct val="80000"/>
              </a:lnSpc>
            </a:pPr>
            <a:r>
              <a:rPr lang="en-GB" sz="1600" dirty="0" smtClean="0"/>
              <a:t>Main Points</a:t>
            </a:r>
          </a:p>
          <a:p>
            <a:pPr>
              <a:lnSpc>
                <a:spcPct val="80000"/>
              </a:lnSpc>
            </a:pPr>
            <a:r>
              <a:rPr lang="en-GB" sz="1600" dirty="0" smtClean="0"/>
              <a:t>Severe ‘one in a hundred year’ weather events becoming common</a:t>
            </a:r>
          </a:p>
          <a:p>
            <a:pPr>
              <a:lnSpc>
                <a:spcPct val="80000"/>
              </a:lnSpc>
            </a:pPr>
            <a:r>
              <a:rPr lang="en-GB" sz="1600" dirty="0" smtClean="0"/>
              <a:t>Sea level rises, leading to increasing land loss and climate change refugees</a:t>
            </a:r>
          </a:p>
          <a:p>
            <a:pPr>
              <a:lnSpc>
                <a:spcPct val="80000"/>
              </a:lnSpc>
            </a:pPr>
            <a:r>
              <a:rPr lang="en-GB" sz="1600" dirty="0" smtClean="0"/>
              <a:t>Species loss</a:t>
            </a:r>
          </a:p>
          <a:p>
            <a:pPr>
              <a:lnSpc>
                <a:spcPct val="80000"/>
              </a:lnSpc>
            </a:pPr>
            <a:endParaRPr lang="en-GB" sz="1600" dirty="0" smtClean="0"/>
          </a:p>
          <a:p>
            <a:pPr>
              <a:lnSpc>
                <a:spcPct val="80000"/>
              </a:lnSpc>
            </a:pPr>
            <a:endParaRPr lang="en-GB" sz="1600" dirty="0" smtClean="0"/>
          </a:p>
          <a:p>
            <a:pPr>
              <a:lnSpc>
                <a:spcPct val="80000"/>
              </a:lnSpc>
              <a:buNone/>
            </a:pPr>
            <a:r>
              <a:rPr lang="en-GB" sz="1600" dirty="0" smtClean="0"/>
              <a:t>Additional Points</a:t>
            </a:r>
          </a:p>
          <a:p>
            <a:pPr>
              <a:lnSpc>
                <a:spcPct val="80000"/>
              </a:lnSpc>
            </a:pPr>
            <a:r>
              <a:rPr lang="en-GB" sz="1600" dirty="0" smtClean="0"/>
              <a:t>Increased droughts/desertification. This slide is of the Australian Murray River system, which has faced an extreme multi year drought. The government has had to take the decision to allocate whatever water there is to the cities rather than allow farmers to irrigate their crops. This has lead to a decrease in the Australian wheat harvest in 2007 . Australia is one of the bread baskets of the world.   </a:t>
            </a:r>
          </a:p>
          <a:p>
            <a:pPr>
              <a:lnSpc>
                <a:spcPct val="80000"/>
              </a:lnSpc>
            </a:pPr>
            <a:r>
              <a:rPr lang="en-GB" sz="1600" dirty="0" smtClean="0"/>
              <a:t>Increased floods- such as the summer of 2007 in the UK .</a:t>
            </a:r>
          </a:p>
          <a:p>
            <a:pPr>
              <a:lnSpc>
                <a:spcPct val="80000"/>
              </a:lnSpc>
            </a:pPr>
            <a:r>
              <a:rPr lang="en-GB" sz="1600" dirty="0" smtClean="0"/>
              <a:t>Acidic seas </a:t>
            </a:r>
          </a:p>
          <a:p>
            <a:pPr>
              <a:lnSpc>
                <a:spcPct val="80000"/>
              </a:lnSpc>
            </a:pPr>
            <a:r>
              <a:rPr lang="en-GB" sz="1600" dirty="0" smtClean="0"/>
              <a:t>Species loss due to temperature zones migrating  This will accelerate species loss due to habitat loss, as many species of plants and animals will be unable to migrate with the temperature. We face a potential of 50% or more loss of life on earth. We are depended on the web of life for our survival.</a:t>
            </a:r>
          </a:p>
          <a:p>
            <a:pPr>
              <a:lnSpc>
                <a:spcPct val="80000"/>
              </a:lnSpc>
              <a:buNone/>
            </a:pPr>
            <a:endParaRPr lang="en-GB" sz="1600" dirty="0" smtClean="0"/>
          </a:p>
          <a:p>
            <a:pPr>
              <a:lnSpc>
                <a:spcPct val="80000"/>
              </a:lnSpc>
            </a:pPr>
            <a:endParaRPr lang="en-GB" sz="1600" dirty="0" smtClean="0"/>
          </a:p>
          <a:p>
            <a:pPr>
              <a:lnSpc>
                <a:spcPct val="80000"/>
              </a:lnSpc>
            </a:pPr>
            <a:r>
              <a:rPr lang="en-GB" sz="1600" dirty="0" smtClean="0"/>
              <a:t>Source: Guardian.co.uk; USA National Academy of Sciences</a:t>
            </a:r>
          </a:p>
          <a:p>
            <a:pPr algn="just" eaLnBrk="1" hangingPunct="1">
              <a:lnSpc>
                <a:spcPct val="80000"/>
              </a:lnSpc>
            </a:pPr>
            <a:endParaRPr lang="en-GB" sz="2000" dirty="0"/>
          </a:p>
        </p:txBody>
      </p:sp>
      <p:sp>
        <p:nvSpPr>
          <p:cNvPr id="70660" name="Text Box 4"/>
          <p:cNvSpPr txBox="1">
            <a:spLocks noChangeArrowheads="1"/>
          </p:cNvSpPr>
          <p:nvPr/>
        </p:nvSpPr>
        <p:spPr bwMode="auto">
          <a:xfrm>
            <a:off x="323850" y="6583364"/>
            <a:ext cx="1829948" cy="276999"/>
          </a:xfrm>
          <a:prstGeom prst="rect">
            <a:avLst/>
          </a:prstGeom>
          <a:noFill/>
          <a:ln w="9525">
            <a:noFill/>
            <a:miter lim="800000"/>
            <a:headEnd/>
            <a:tailEnd/>
          </a:ln>
        </p:spPr>
        <p:txBody>
          <a:bodyPr wrap="none">
            <a:prstTxWarp prst="textNoShape">
              <a:avLst/>
            </a:prstTxWarp>
            <a:spAutoFit/>
          </a:bodyPr>
          <a:lstStyle/>
          <a:p>
            <a:r>
              <a:rPr lang="en-GB" sz="1200">
                <a:solidFill>
                  <a:schemeClr val="bg2"/>
                </a:solidFill>
                <a:latin typeface="QuickType" pitchFamily="34" charset="0"/>
              </a:rPr>
              <a:t>Transition Training 2007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2007</a:t>
            </a:r>
          </a:p>
        </p:txBody>
      </p:sp>
      <p:pic>
        <p:nvPicPr>
          <p:cNvPr id="44035" name="Picture 4" descr="ethos3_350org_17849"/>
          <p:cNvPicPr>
            <a:picLocks noChangeAspect="1" noChangeArrowheads="1"/>
          </p:cNvPicPr>
          <p:nvPr/>
        </p:nvPicPr>
        <p:blipFill>
          <a:blip r:embed="rId3">
            <a:lum bright="12000"/>
          </a:blip>
          <a:srcRect/>
          <a:stretch>
            <a:fillRect/>
          </a:stretch>
        </p:blipFill>
        <p:spPr bwMode="auto">
          <a:xfrm>
            <a:off x="0" y="0"/>
            <a:ext cx="9144000" cy="6858000"/>
          </a:xfrm>
          <a:prstGeom prst="rect">
            <a:avLst/>
          </a:prstGeom>
          <a:noFill/>
          <a:ln w="9525">
            <a:noFill/>
            <a:miter lim="800000"/>
            <a:headEnd/>
            <a:tailEnd/>
          </a:ln>
        </p:spPr>
      </p:pic>
      <p:sp>
        <p:nvSpPr>
          <p:cNvPr id="8" name="Rectangle 4"/>
          <p:cNvSpPr txBox="1">
            <a:spLocks noChangeArrowheads="1"/>
          </p:cNvSpPr>
          <p:nvPr/>
        </p:nvSpPr>
        <p:spPr bwMode="auto">
          <a:xfrm>
            <a:off x="285750" y="285750"/>
            <a:ext cx="8229600" cy="1143000"/>
          </a:xfrm>
          <a:prstGeom prst="rect">
            <a:avLst/>
          </a:prstGeom>
          <a:noFill/>
          <a:ln w="9525">
            <a:noFill/>
            <a:miter lim="800000"/>
            <a:headEnd/>
            <a:tailEnd/>
          </a:ln>
        </p:spPr>
        <p:txBody>
          <a:bodyPr anchor="ctr"/>
          <a:lstStyle/>
          <a:p>
            <a:pPr algn="ctr">
              <a:defRPr/>
            </a:pPr>
            <a:r>
              <a:rPr lang="en-GB" sz="4000" kern="0" dirty="0">
                <a:latin typeface="+mj-lt"/>
                <a:ea typeface="+mj-ea"/>
                <a:cs typeface="+mj-cs"/>
              </a:rPr>
              <a:t>The need for an urgent response</a:t>
            </a:r>
            <a:endParaRPr lang="en-US" sz="4000" kern="0" dirty="0">
              <a:latin typeface="+mj-lt"/>
              <a:ea typeface="+mj-ea"/>
              <a:cs typeface="+mj-cs"/>
            </a:endParaRPr>
          </a:p>
        </p:txBody>
      </p:sp>
      <p:sp>
        <p:nvSpPr>
          <p:cNvPr id="44037" name="Text Box 5"/>
          <p:cNvSpPr txBox="1">
            <a:spLocks noChangeArrowheads="1"/>
          </p:cNvSpPr>
          <p:nvPr/>
        </p:nvSpPr>
        <p:spPr bwMode="auto">
          <a:xfrm>
            <a:off x="8342435" y="323850"/>
            <a:ext cx="393056" cy="584775"/>
          </a:xfrm>
          <a:prstGeom prst="rect">
            <a:avLst/>
          </a:prstGeom>
          <a:noFill/>
          <a:ln w="9525">
            <a:noFill/>
            <a:miter lim="800000"/>
            <a:headEnd/>
            <a:tailEnd/>
          </a:ln>
        </p:spPr>
        <p:txBody>
          <a:bodyPr wrap="none">
            <a:spAutoFit/>
          </a:bodyPr>
          <a:lstStyle/>
          <a:p>
            <a:r>
              <a:rPr lang="en-GB" sz="3200" b="1"/>
              <a:t>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17493" y="234251"/>
            <a:ext cx="7973572" cy="5724644"/>
          </a:xfrm>
          <a:prstGeom prst="rect">
            <a:avLst/>
          </a:prstGeom>
          <a:noFill/>
          <a:ln w="9525">
            <a:noFill/>
            <a:miter lim="800000"/>
            <a:headEnd/>
            <a:tailEnd/>
          </a:ln>
        </p:spPr>
        <p:txBody>
          <a:bodyPr wrap="square">
            <a:prstTxWarp prst="textNoShape">
              <a:avLst/>
            </a:prstTxWarp>
            <a:spAutoFit/>
          </a:bodyPr>
          <a:lstStyle/>
          <a:p>
            <a:pPr marL="179388" indent="-179388" algn="just"/>
            <a:r>
              <a:rPr lang="en-GB" sz="2800" dirty="0">
                <a:solidFill>
                  <a:srgbClr val="333399"/>
                </a:solidFill>
                <a:latin typeface="QuickType" pitchFamily="34" charset="0"/>
              </a:rPr>
              <a:t>The need for an urgent </a:t>
            </a:r>
            <a:r>
              <a:rPr lang="en-GB" sz="2800" dirty="0" smtClean="0">
                <a:solidFill>
                  <a:srgbClr val="333399"/>
                </a:solidFill>
                <a:latin typeface="QuickType" pitchFamily="34" charset="0"/>
              </a:rPr>
              <a:t>response</a:t>
            </a:r>
            <a:endParaRPr lang="en-GB" sz="2800" dirty="0" smtClean="0">
              <a:latin typeface="QuickType" pitchFamily="34" charset="0"/>
            </a:endParaRPr>
          </a:p>
          <a:p>
            <a:pPr marL="179388" indent="-179388"/>
            <a:endParaRPr lang="en-GB" dirty="0" smtClean="0">
              <a:latin typeface="QuickType" pitchFamily="34" charset="0"/>
            </a:endParaRPr>
          </a:p>
          <a:p>
            <a:pPr marL="179388" indent="-179388">
              <a:buFontTx/>
              <a:buChar char="•"/>
            </a:pPr>
            <a:r>
              <a:rPr lang="en-GB" dirty="0" smtClean="0">
                <a:latin typeface="QuickType" pitchFamily="34" charset="0"/>
              </a:rPr>
              <a:t>Once global temperatures rise to certain levels positive feedback loops will cause further releases of greenhouse gases, leading to runaway climate change</a:t>
            </a:r>
          </a:p>
          <a:p>
            <a:pPr marL="179388" indent="-179388">
              <a:buFontTx/>
              <a:buChar char="•"/>
            </a:pPr>
            <a:r>
              <a:rPr lang="en-GB" dirty="0" smtClean="0">
                <a:latin typeface="QuickType" pitchFamily="34" charset="0"/>
              </a:rPr>
              <a:t>On the best evidence we need to keep temperature rises to less than 2* C to prevent this from happening. </a:t>
            </a:r>
          </a:p>
          <a:p>
            <a:pPr marL="179388" indent="-179388">
              <a:buFontTx/>
              <a:buChar char="•"/>
            </a:pPr>
            <a:r>
              <a:rPr lang="en-GB" dirty="0" smtClean="0">
                <a:latin typeface="QuickType" pitchFamily="34" charset="0"/>
              </a:rPr>
              <a:t>Emissions already made have not yet had their full impact – so we are perilously close to reaching this even if we reduce emissions dramatically now.</a:t>
            </a:r>
          </a:p>
          <a:p>
            <a:pPr marL="179388" indent="-179388"/>
            <a:endParaRPr lang="en-GB" dirty="0" smtClean="0">
              <a:latin typeface="QuickType" pitchFamily="34" charset="0"/>
            </a:endParaRPr>
          </a:p>
          <a:p>
            <a:pPr marL="179388" indent="-179388"/>
            <a:endParaRPr lang="en-GB" sz="2400" dirty="0" smtClean="0">
              <a:latin typeface="QuickType" pitchFamily="34" charset="0"/>
            </a:endParaRPr>
          </a:p>
          <a:p>
            <a:pPr marL="179388" indent="-179388"/>
            <a:r>
              <a:rPr lang="en-GB" sz="2400" dirty="0" smtClean="0">
                <a:latin typeface="QuickType" pitchFamily="34" charset="0"/>
              </a:rPr>
              <a:t>An example of a positive feedback loop</a:t>
            </a:r>
          </a:p>
          <a:p>
            <a:pPr marL="179388" indent="-179388">
              <a:buFontTx/>
              <a:buChar char="•"/>
            </a:pPr>
            <a:r>
              <a:rPr lang="en-GB" dirty="0" smtClean="0">
                <a:latin typeface="QuickType" pitchFamily="34" charset="0"/>
              </a:rPr>
              <a:t>For example if  the arctic tundra melts it will emit so much methane, a powerful green house gas, that it will dwarf human CO2 emissions.</a:t>
            </a:r>
          </a:p>
          <a:p>
            <a:pPr marL="179388" indent="-179388">
              <a:buFontTx/>
              <a:buChar char="•"/>
            </a:pPr>
            <a:endParaRPr lang="en-GB" dirty="0" smtClean="0">
              <a:latin typeface="QuickType" pitchFamily="34" charset="0"/>
            </a:endParaRPr>
          </a:p>
          <a:p>
            <a:pPr marL="179388" indent="-179388">
              <a:buFontTx/>
              <a:buChar char="•"/>
            </a:pPr>
            <a:endParaRPr lang="en-GB" dirty="0" smtClean="0">
              <a:latin typeface="QuickType" pitchFamily="34" charset="0"/>
            </a:endParaRPr>
          </a:p>
          <a:p>
            <a:pPr marL="179388" indent="-179388">
              <a:buFontTx/>
              <a:buChar char="•"/>
            </a:pPr>
            <a:r>
              <a:rPr lang="en-GB" dirty="0" smtClean="0">
                <a:latin typeface="QuickType" pitchFamily="34" charset="0"/>
              </a:rPr>
              <a:t>Source: DR James Hansen NASA climatologist</a:t>
            </a:r>
          </a:p>
          <a:p>
            <a:pPr marL="179388" indent="-179388" algn="just"/>
            <a:endParaRPr lang="en-GB" sz="2000" dirty="0">
              <a:latin typeface="QuickType"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AutoShape 2"/>
          <p:cNvSpPr>
            <a:spLocks noChangeArrowheads="1"/>
          </p:cNvSpPr>
          <p:nvPr/>
        </p:nvSpPr>
        <p:spPr bwMode="auto">
          <a:xfrm>
            <a:off x="6100397" y="1755836"/>
            <a:ext cx="2441330" cy="3594945"/>
          </a:xfrm>
          <a:prstGeom prst="roundRect">
            <a:avLst>
              <a:gd name="adj" fmla="val 16667"/>
            </a:avLst>
          </a:prstGeom>
          <a:solidFill>
            <a:srgbClr val="FAC090">
              <a:alpha val="74901"/>
            </a:srgbClr>
          </a:solidFill>
          <a:ln w="9525">
            <a:solidFill>
              <a:schemeClr val="tx1"/>
            </a:solidFill>
            <a:round/>
            <a:headEnd/>
            <a:tailEnd/>
          </a:ln>
        </p:spPr>
        <p:txBody>
          <a:bodyPr wrap="none" anchor="ctr">
            <a:prstTxWarp prst="textNoShape">
              <a:avLst/>
            </a:prstTxWarp>
          </a:bodyPr>
          <a:lstStyle/>
          <a:p>
            <a:endParaRPr lang="en-US"/>
          </a:p>
        </p:txBody>
      </p:sp>
      <p:sp>
        <p:nvSpPr>
          <p:cNvPr id="80900" name="Rectangle 4"/>
          <p:cNvSpPr>
            <a:spLocks noGrp="1" noChangeArrowheads="1"/>
          </p:cNvSpPr>
          <p:nvPr>
            <p:ph type="title"/>
          </p:nvPr>
        </p:nvSpPr>
        <p:spPr>
          <a:xfrm>
            <a:off x="395654" y="333376"/>
            <a:ext cx="8748346" cy="1431925"/>
          </a:xfrm>
        </p:spPr>
        <p:txBody>
          <a:bodyPr/>
          <a:lstStyle/>
          <a:p>
            <a:pPr eaLnBrk="1" hangingPunct="1"/>
            <a:r>
              <a:rPr lang="en-GB" sz="3600" dirty="0">
                <a:solidFill>
                  <a:srgbClr val="000000"/>
                </a:solidFill>
              </a:rPr>
              <a:t>Responses to Peak Oil &amp; Climate Change</a:t>
            </a:r>
            <a:r>
              <a:rPr lang="en-GB" sz="4800" dirty="0">
                <a:solidFill>
                  <a:srgbClr val="000000"/>
                </a:solidFill>
              </a:rPr>
              <a:t>	</a:t>
            </a:r>
            <a:endParaRPr lang="en-US" sz="3600" dirty="0">
              <a:solidFill>
                <a:srgbClr val="000000"/>
              </a:solidFill>
            </a:endParaRPr>
          </a:p>
        </p:txBody>
      </p:sp>
      <p:sp>
        <p:nvSpPr>
          <p:cNvPr id="132101" name="Rectangle 5"/>
          <p:cNvSpPr>
            <a:spLocks noChangeArrowheads="1"/>
          </p:cNvSpPr>
          <p:nvPr/>
        </p:nvSpPr>
        <p:spPr bwMode="auto">
          <a:xfrm>
            <a:off x="6063406" y="1989140"/>
            <a:ext cx="2495550" cy="3435616"/>
          </a:xfrm>
          <a:prstGeom prst="rect">
            <a:avLst/>
          </a:prstGeom>
          <a:noFill/>
          <a:ln w="9525">
            <a:noFill/>
            <a:miter lim="800000"/>
            <a:headEnd/>
            <a:tailEnd/>
          </a:ln>
        </p:spPr>
        <p:txBody>
          <a:bodyPr>
            <a:prstTxWarp prst="textNoShape">
              <a:avLst/>
            </a:prstTxWarp>
          </a:bodyPr>
          <a:lstStyle/>
          <a:p>
            <a:pPr marL="169863" indent="-169863" algn="ctr">
              <a:spcBef>
                <a:spcPct val="20000"/>
              </a:spcBef>
            </a:pPr>
            <a:r>
              <a:rPr lang="en-GB" sz="2400" b="1" dirty="0" smtClean="0"/>
              <a:t>CLIMATE CHANGE</a:t>
            </a:r>
            <a:endParaRPr lang="en-GB" sz="2000" b="1" dirty="0" smtClean="0"/>
          </a:p>
          <a:p>
            <a:pPr marL="169863" indent="-169863">
              <a:spcBef>
                <a:spcPct val="20000"/>
              </a:spcBef>
              <a:buFontTx/>
              <a:buChar char="•"/>
            </a:pPr>
            <a:r>
              <a:rPr lang="en-GB" sz="2000" dirty="0"/>
              <a:t>Climate engineering</a:t>
            </a:r>
          </a:p>
          <a:p>
            <a:pPr marL="169863" indent="-169863">
              <a:spcBef>
                <a:spcPct val="20000"/>
              </a:spcBef>
              <a:buFontTx/>
              <a:buChar char="•"/>
            </a:pPr>
            <a:r>
              <a:rPr lang="en-GB" sz="2000" dirty="0"/>
              <a:t>Carbon capture and storage</a:t>
            </a:r>
          </a:p>
          <a:p>
            <a:pPr marL="169863" indent="-169863">
              <a:spcBef>
                <a:spcPct val="20000"/>
              </a:spcBef>
              <a:buFontTx/>
              <a:buChar char="•"/>
            </a:pPr>
            <a:r>
              <a:rPr lang="en-GB" sz="2000" dirty="0"/>
              <a:t>International emissions </a:t>
            </a:r>
            <a:r>
              <a:rPr lang="en-GB" sz="2000" dirty="0" smtClean="0"/>
              <a:t>trading</a:t>
            </a:r>
            <a:endParaRPr lang="en-GB" sz="2000" dirty="0"/>
          </a:p>
          <a:p>
            <a:pPr marL="169863" indent="-169863">
              <a:spcBef>
                <a:spcPct val="20000"/>
              </a:spcBef>
              <a:buFontTx/>
              <a:buChar char="•"/>
            </a:pPr>
            <a:r>
              <a:rPr lang="en-GB" sz="2000" dirty="0"/>
              <a:t>Nuclear </a:t>
            </a:r>
            <a:r>
              <a:rPr lang="en-GB" sz="2000" dirty="0" smtClean="0"/>
              <a:t>power</a:t>
            </a:r>
          </a:p>
          <a:p>
            <a:pPr marL="169863" indent="-169863">
              <a:spcBef>
                <a:spcPct val="20000"/>
              </a:spcBef>
              <a:buFontTx/>
              <a:buChar char="•"/>
            </a:pPr>
            <a:r>
              <a:rPr lang="en-GB" sz="2000" dirty="0" smtClean="0"/>
              <a:t>High Tech or Green Tech solutions</a:t>
            </a:r>
            <a:endParaRPr lang="en-GB" sz="2000" dirty="0"/>
          </a:p>
        </p:txBody>
      </p:sp>
      <p:grpSp>
        <p:nvGrpSpPr>
          <p:cNvPr id="11" name="Group 10"/>
          <p:cNvGrpSpPr/>
          <p:nvPr/>
        </p:nvGrpSpPr>
        <p:grpSpPr>
          <a:xfrm>
            <a:off x="3033554" y="1483649"/>
            <a:ext cx="2860039" cy="4617114"/>
            <a:chOff x="2910254" y="1989139"/>
            <a:chExt cx="2860039" cy="4113710"/>
          </a:xfrm>
        </p:grpSpPr>
        <p:sp>
          <p:nvSpPr>
            <p:cNvPr id="10" name="AutoShape 2"/>
            <p:cNvSpPr>
              <a:spLocks noChangeArrowheads="1"/>
            </p:cNvSpPr>
            <p:nvPr/>
          </p:nvSpPr>
          <p:spPr bwMode="auto">
            <a:xfrm>
              <a:off x="2971904" y="1989140"/>
              <a:ext cx="2798389" cy="4113709"/>
            </a:xfrm>
            <a:prstGeom prst="roundRect">
              <a:avLst>
                <a:gd name="adj" fmla="val 16667"/>
              </a:avLst>
            </a:prstGeom>
            <a:solidFill>
              <a:schemeClr val="tx2">
                <a:lumMod val="40000"/>
                <a:lumOff val="60000"/>
                <a:alpha val="74901"/>
              </a:schemeClr>
            </a:solidFill>
            <a:ln w="9525">
              <a:solidFill>
                <a:schemeClr val="tx1"/>
              </a:solidFill>
              <a:round/>
              <a:headEnd/>
              <a:tailEnd/>
            </a:ln>
          </p:spPr>
          <p:txBody>
            <a:bodyPr wrap="none" anchor="ctr">
              <a:prstTxWarp prst="textNoShape">
                <a:avLst/>
              </a:prstTxWarp>
            </a:bodyPr>
            <a:lstStyle/>
            <a:p>
              <a:endParaRPr lang="en-US" dirty="0"/>
            </a:p>
          </p:txBody>
        </p:sp>
        <p:sp>
          <p:nvSpPr>
            <p:cNvPr id="132102" name="Rectangle 6"/>
            <p:cNvSpPr>
              <a:spLocks noChangeArrowheads="1"/>
            </p:cNvSpPr>
            <p:nvPr/>
          </p:nvSpPr>
          <p:spPr bwMode="auto">
            <a:xfrm>
              <a:off x="2910254" y="1989139"/>
              <a:ext cx="2798389" cy="3867131"/>
            </a:xfrm>
            <a:prstGeom prst="rect">
              <a:avLst/>
            </a:prstGeom>
            <a:noFill/>
            <a:ln w="9525">
              <a:noFill/>
              <a:miter lim="800000"/>
              <a:headEnd/>
              <a:tailEnd/>
            </a:ln>
          </p:spPr>
          <p:txBody>
            <a:bodyPr>
              <a:prstTxWarp prst="textNoShape">
                <a:avLst/>
              </a:prstTxWarp>
            </a:bodyPr>
            <a:lstStyle/>
            <a:p>
              <a:pPr marL="169863" indent="-169863" algn="ctr">
                <a:spcBef>
                  <a:spcPct val="20000"/>
                </a:spcBef>
              </a:pPr>
              <a:r>
                <a:rPr lang="en-GB" sz="2800" b="1" dirty="0" smtClean="0"/>
                <a:t>Peak Oil </a:t>
              </a:r>
              <a:r>
                <a:rPr lang="en-GB" sz="2800" b="1" dirty="0"/>
                <a:t>+ </a:t>
              </a:r>
              <a:r>
                <a:rPr lang="en-GB" sz="2800" b="1" dirty="0" smtClean="0"/>
                <a:t>Climate Change</a:t>
              </a:r>
            </a:p>
            <a:p>
              <a:pPr marL="169863" indent="-169863" algn="ctr">
                <a:spcBef>
                  <a:spcPct val="20000"/>
                </a:spcBef>
              </a:pPr>
              <a:r>
                <a:rPr lang="en-GB" sz="2800" b="1" dirty="0" smtClean="0"/>
                <a:t> </a:t>
              </a:r>
              <a:r>
                <a:rPr lang="en-GB" sz="2800" b="1" dirty="0"/>
                <a:t>=</a:t>
              </a:r>
            </a:p>
            <a:p>
              <a:pPr marL="169863" indent="-169863" algn="ctr">
                <a:spcBef>
                  <a:spcPct val="20000"/>
                </a:spcBef>
              </a:pPr>
              <a:r>
                <a:rPr lang="en-GB" sz="2800" b="1" dirty="0"/>
                <a:t>Systems Re-</a:t>
              </a:r>
              <a:r>
                <a:rPr lang="en-GB" sz="2800" b="1" dirty="0" smtClean="0"/>
                <a:t>think</a:t>
              </a:r>
              <a:endParaRPr lang="en-GB" sz="2800" b="1" dirty="0" smtClean="0">
                <a:solidFill>
                  <a:srgbClr val="FFFF00"/>
                </a:solidFill>
              </a:endParaRPr>
            </a:p>
            <a:p>
              <a:pPr marL="169863" indent="-169863">
                <a:spcBef>
                  <a:spcPct val="20000"/>
                </a:spcBef>
                <a:buFontTx/>
                <a:buChar char="•"/>
              </a:pPr>
              <a:r>
                <a:rPr lang="en-GB" sz="2000" b="1" dirty="0"/>
                <a:t>Planned </a:t>
              </a:r>
              <a:r>
                <a:rPr lang="en-GB" sz="2000" b="1" dirty="0" err="1"/>
                <a:t>Relocalisation</a:t>
              </a:r>
              <a:endParaRPr lang="en-GB" sz="2000" b="1" dirty="0"/>
            </a:p>
            <a:p>
              <a:pPr marL="169863" indent="-169863">
                <a:spcBef>
                  <a:spcPct val="20000"/>
                </a:spcBef>
                <a:buFontTx/>
                <a:buChar char="•"/>
              </a:pPr>
              <a:r>
                <a:rPr lang="en-GB" sz="2000" b="1" dirty="0"/>
                <a:t>Energy Descent Pathways</a:t>
              </a:r>
            </a:p>
            <a:p>
              <a:pPr marL="169863" indent="-169863">
                <a:spcBef>
                  <a:spcPct val="20000"/>
                </a:spcBef>
                <a:buFontTx/>
                <a:buChar char="•"/>
              </a:pPr>
              <a:r>
                <a:rPr lang="en-GB" sz="2000" b="1" dirty="0" smtClean="0"/>
                <a:t>Resilience thinking and acting</a:t>
              </a:r>
            </a:p>
            <a:p>
              <a:pPr marL="169863" indent="-169863">
                <a:spcBef>
                  <a:spcPct val="20000"/>
                </a:spcBef>
                <a:buFontTx/>
                <a:buChar char="•"/>
              </a:pPr>
              <a:r>
                <a:rPr lang="en-GB" sz="2000" b="1" dirty="0" smtClean="0"/>
                <a:t>Change in land-management</a:t>
              </a:r>
            </a:p>
            <a:p>
              <a:pPr marL="169863" indent="-169863" algn="ctr">
                <a:spcBef>
                  <a:spcPct val="20000"/>
                </a:spcBef>
                <a:buFont typeface="Wingdings" pitchFamily="-112" charset="2"/>
                <a:buNone/>
              </a:pPr>
              <a:endParaRPr lang="en-GB" b="1" dirty="0"/>
            </a:p>
          </p:txBody>
        </p:sp>
      </p:grpSp>
      <p:sp>
        <p:nvSpPr>
          <p:cNvPr id="132099" name="AutoShape 3"/>
          <p:cNvSpPr>
            <a:spLocks noChangeArrowheads="1"/>
          </p:cNvSpPr>
          <p:nvPr/>
        </p:nvSpPr>
        <p:spPr bwMode="auto">
          <a:xfrm>
            <a:off x="383931" y="1687382"/>
            <a:ext cx="2448658" cy="3750766"/>
          </a:xfrm>
          <a:prstGeom prst="roundRect">
            <a:avLst>
              <a:gd name="adj" fmla="val 16667"/>
            </a:avLst>
          </a:prstGeom>
          <a:solidFill>
            <a:schemeClr val="accent6">
              <a:lumMod val="60000"/>
              <a:lumOff val="40000"/>
              <a:alpha val="74901"/>
            </a:schemeClr>
          </a:solidFill>
          <a:ln w="9525">
            <a:solidFill>
              <a:schemeClr val="tx1"/>
            </a:solidFill>
            <a:round/>
            <a:headEnd/>
            <a:tailEnd/>
          </a:ln>
        </p:spPr>
        <p:txBody>
          <a:bodyPr wrap="none" anchor="ctr">
            <a:prstTxWarp prst="textNoShape">
              <a:avLst/>
            </a:prstTxWarp>
          </a:bodyPr>
          <a:lstStyle/>
          <a:p>
            <a:endParaRPr lang="en-US"/>
          </a:p>
        </p:txBody>
      </p:sp>
      <p:sp>
        <p:nvSpPr>
          <p:cNvPr id="132103" name="Rectangle 7"/>
          <p:cNvSpPr>
            <a:spLocks noChangeArrowheads="1"/>
          </p:cNvSpPr>
          <p:nvPr/>
        </p:nvSpPr>
        <p:spPr bwMode="auto">
          <a:xfrm>
            <a:off x="395654" y="1816533"/>
            <a:ext cx="2353408" cy="3621615"/>
          </a:xfrm>
          <a:prstGeom prst="rect">
            <a:avLst/>
          </a:prstGeom>
          <a:noFill/>
          <a:ln w="9525">
            <a:noFill/>
            <a:miter lim="800000"/>
            <a:headEnd/>
            <a:tailEnd/>
          </a:ln>
        </p:spPr>
        <p:txBody>
          <a:bodyPr>
            <a:prstTxWarp prst="textNoShape">
              <a:avLst/>
            </a:prstTxWarp>
          </a:bodyPr>
          <a:lstStyle/>
          <a:p>
            <a:pPr marL="169863" indent="-169863" algn="ctr">
              <a:spcBef>
                <a:spcPct val="20000"/>
              </a:spcBef>
            </a:pPr>
            <a:r>
              <a:rPr lang="en-GB" sz="2000" dirty="0"/>
              <a:t> </a:t>
            </a:r>
            <a:r>
              <a:rPr lang="en-GB" sz="2000" dirty="0" smtClean="0"/>
              <a:t> </a:t>
            </a:r>
            <a:r>
              <a:rPr lang="en-GB" sz="2400" b="1" dirty="0" smtClean="0"/>
              <a:t>PEAK OIL</a:t>
            </a:r>
            <a:endParaRPr lang="en-GB" b="1" dirty="0" smtClean="0"/>
          </a:p>
          <a:p>
            <a:pPr marL="169863" indent="-169863" algn="ctr">
              <a:spcBef>
                <a:spcPct val="20000"/>
              </a:spcBef>
            </a:pPr>
            <a:r>
              <a:rPr lang="en-GB" sz="2400" dirty="0"/>
              <a:t>Burn everything</a:t>
            </a:r>
            <a:r>
              <a:rPr lang="en-GB" sz="2000" dirty="0"/>
              <a:t>!</a:t>
            </a:r>
          </a:p>
          <a:p>
            <a:pPr marL="169863" indent="-169863">
              <a:spcBef>
                <a:spcPct val="20000"/>
              </a:spcBef>
              <a:buFont typeface="Wingdings" pitchFamily="2" charset="2"/>
              <a:buChar char="§"/>
            </a:pPr>
            <a:r>
              <a:rPr lang="en-GB" sz="2000" dirty="0" smtClean="0"/>
              <a:t>relax </a:t>
            </a:r>
            <a:r>
              <a:rPr lang="en-GB" sz="2000" dirty="0"/>
              <a:t>drilling </a:t>
            </a:r>
            <a:r>
              <a:rPr lang="en-GB" sz="2000" dirty="0" smtClean="0"/>
              <a:t>regulations</a:t>
            </a:r>
          </a:p>
          <a:p>
            <a:pPr marL="169863" indent="-169863">
              <a:spcBef>
                <a:spcPct val="20000"/>
              </a:spcBef>
              <a:buFont typeface="Wingdings" pitchFamily="2" charset="2"/>
              <a:buChar char="§"/>
            </a:pPr>
            <a:r>
              <a:rPr lang="en-GB" sz="2000" dirty="0" smtClean="0"/>
              <a:t>More </a:t>
            </a:r>
            <a:r>
              <a:rPr lang="en-GB" sz="2000" dirty="0" err="1" smtClean="0"/>
              <a:t>biofuels</a:t>
            </a:r>
            <a:endParaRPr lang="en-GB" sz="2000" dirty="0"/>
          </a:p>
          <a:p>
            <a:pPr marL="169863" indent="-169863">
              <a:spcBef>
                <a:spcPct val="20000"/>
              </a:spcBef>
              <a:buFont typeface="Wingdings" pitchFamily="2" charset="2"/>
              <a:buChar char="§"/>
            </a:pPr>
            <a:r>
              <a:rPr lang="en-GB" sz="2000" dirty="0" smtClean="0"/>
              <a:t>Exploit tar </a:t>
            </a:r>
            <a:r>
              <a:rPr lang="en-GB" sz="2000" dirty="0"/>
              <a:t>sands and non-conventional oils</a:t>
            </a:r>
          </a:p>
          <a:p>
            <a:pPr marL="169863" indent="-169863">
              <a:spcBef>
                <a:spcPct val="20000"/>
              </a:spcBef>
              <a:buFont typeface="Wingdings" pitchFamily="2" charset="2"/>
              <a:buChar char="§"/>
            </a:pPr>
            <a:r>
              <a:rPr lang="en-GB" sz="2000" dirty="0" smtClean="0"/>
              <a:t>Convert coal to liquid fuel</a:t>
            </a:r>
            <a:endParaRPr lang="en-GB" sz="2000" dirty="0"/>
          </a:p>
        </p:txBody>
      </p:sp>
      <p:sp>
        <p:nvSpPr>
          <p:cNvPr id="80904" name="Text Box 8"/>
          <p:cNvSpPr txBox="1">
            <a:spLocks noChangeArrowheads="1"/>
          </p:cNvSpPr>
          <p:nvPr/>
        </p:nvSpPr>
        <p:spPr bwMode="auto">
          <a:xfrm>
            <a:off x="8541727" y="134938"/>
            <a:ext cx="340658" cy="461665"/>
          </a:xfrm>
          <a:prstGeom prst="rect">
            <a:avLst/>
          </a:prstGeom>
          <a:noFill/>
          <a:ln w="9525">
            <a:noFill/>
            <a:miter lim="800000"/>
            <a:headEnd/>
            <a:tailEnd/>
          </a:ln>
        </p:spPr>
        <p:txBody>
          <a:bodyPr wrap="none">
            <a:prstTxWarp prst="textNoShape">
              <a:avLst/>
            </a:prstTxWarp>
            <a:spAutoFit/>
          </a:bodyPr>
          <a:lstStyle/>
          <a:p>
            <a:r>
              <a:rPr lang="en-GB" sz="2400" b="1"/>
              <a:t>7</a:t>
            </a:r>
          </a:p>
        </p:txBody>
      </p:sp>
      <p:sp>
        <p:nvSpPr>
          <p:cNvPr id="12" name="TextBox 11"/>
          <p:cNvSpPr txBox="1"/>
          <p:nvPr/>
        </p:nvSpPr>
        <p:spPr>
          <a:xfrm>
            <a:off x="3269548" y="6088559"/>
            <a:ext cx="2504787" cy="769441"/>
          </a:xfrm>
          <a:prstGeom prst="rect">
            <a:avLst/>
          </a:prstGeom>
          <a:noFill/>
        </p:spPr>
        <p:txBody>
          <a:bodyPr wrap="none" rtlCol="0">
            <a:spAutoFit/>
          </a:bodyPr>
          <a:lstStyle/>
          <a:p>
            <a:r>
              <a:rPr lang="en-US" sz="4400" dirty="0" smtClean="0">
                <a:latin typeface="Calibri"/>
                <a:cs typeface="Calibri"/>
              </a:rPr>
              <a:t>Transition</a:t>
            </a:r>
            <a:endParaRPr lang="en-US" sz="44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101"/>
                                        </p:tgtEl>
                                        <p:attrNameLst>
                                          <p:attrName>style.visibility</p:attrName>
                                        </p:attrNameLst>
                                      </p:cBhvr>
                                      <p:to>
                                        <p:strVal val="visible"/>
                                      </p:to>
                                    </p:set>
                                  </p:childTnLst>
                                  <p:subTnLst>
                                    <p:animClr>
                                      <p:cBhvr override="childStyle">
                                        <p:cTn dur="1" fill="hold" display="0" masterRel="nextClick" afterEffect="1"/>
                                        <p:tgtEl>
                                          <p:spTgt spid="132101"/>
                                        </p:tgtEl>
                                        <p:attrNameLst>
                                          <p:attrName>ppt_c</p:attrName>
                                        </p:attrNameLst>
                                      </p:cBhvr>
                                      <p:to>
                                        <a:schemeClr val="tx2"/>
                                      </p:to>
                                    </p:animClr>
                                  </p:subTnLst>
                                </p:cTn>
                              </p:par>
                              <p:par>
                                <p:cTn id="9" presetID="6" presetClass="emph" presetSubtype="0" accel="50000" decel="50000" fill="hold" grpId="1" nodeType="withEffect">
                                  <p:stCondLst>
                                    <p:cond delay="0"/>
                                  </p:stCondLst>
                                  <p:childTnLst>
                                    <p:animScale>
                                      <p:cBhvr>
                                        <p:cTn id="10" dur="2000" fill="hold"/>
                                        <p:tgtEl>
                                          <p:spTgt spid="132098"/>
                                        </p:tgtEl>
                                      </p:cBhvr>
                                      <p:by x="210000" y="100000"/>
                                    </p:animScale>
                                  </p:childTnLst>
                                  <p:subTnLst>
                                    <p:audio>
                                      <p:cMediaNode>
                                        <p:cTn display="0" masterRel="sameClick">
                                          <p:stCondLst>
                                            <p:cond evt="begin" delay="0">
                                              <p:tn val="9"/>
                                            </p:cond>
                                          </p:stCondLst>
                                          <p:endCondLst>
                                            <p:cond evt="onStopAudio" delay="0">
                                              <p:tgtEl>
                                                <p:sldTgt/>
                                              </p:tgtEl>
                                            </p:cond>
                                          </p:endCondLst>
                                        </p:cTn>
                                        <p:tgtEl>
                                          <p:sndTgt r:embed="rId3" name="wind.wav"/>
                                        </p:tgtEl>
                                      </p:cMediaNode>
                                    </p:audio>
                                  </p:subTnLst>
                                </p:cTn>
                              </p:par>
                              <p:par>
                                <p:cTn id="11" presetID="35" presetClass="path" presetSubtype="0" accel="50000" decel="50000" fill="hold" grpId="2" nodeType="withEffect">
                                  <p:stCondLst>
                                    <p:cond delay="0"/>
                                  </p:stCondLst>
                                  <p:childTnLst>
                                    <p:animMotion origin="layout" path="M -1.66667E-6 -2.08092E-6 L -0.15746 0.00116 " pathEditMode="relative" rAng="0" ptsTypes="AA">
                                      <p:cBhvr>
                                        <p:cTn id="12" dur="2000" fill="hold"/>
                                        <p:tgtEl>
                                          <p:spTgt spid="132098"/>
                                        </p:tgtEl>
                                        <p:attrNameLst>
                                          <p:attrName>ppt_x</p:attrName>
                                          <p:attrName>ppt_y</p:attrName>
                                        </p:attrNameLst>
                                      </p:cBhvr>
                                      <p:rCtr x="-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8" grpId="1" animBg="1"/>
      <p:bldP spid="132098" grpId="2" animBg="1"/>
      <p:bldP spid="132101"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687023"/>
          </a:xfrm>
        </p:spPr>
        <p:txBody>
          <a:bodyPr/>
          <a:lstStyle/>
          <a:p>
            <a:pPr eaLnBrk="1" hangingPunct="1"/>
            <a:r>
              <a:rPr lang="en-GB" sz="3200" b="1" dirty="0">
                <a:solidFill>
                  <a:schemeClr val="tx2"/>
                </a:solidFill>
              </a:rPr>
              <a:t>Response to </a:t>
            </a:r>
            <a:r>
              <a:rPr lang="en-GB" sz="3200" b="1" dirty="0" smtClean="0">
                <a:solidFill>
                  <a:schemeClr val="tx2"/>
                </a:solidFill>
              </a:rPr>
              <a:t>Peak Oil </a:t>
            </a:r>
            <a:r>
              <a:rPr lang="en-GB" sz="3200" b="1" dirty="0">
                <a:solidFill>
                  <a:schemeClr val="tx2"/>
                </a:solidFill>
              </a:rPr>
              <a:t>and </a:t>
            </a:r>
            <a:r>
              <a:rPr lang="en-GB" sz="3200" b="1" dirty="0" smtClean="0">
                <a:solidFill>
                  <a:schemeClr val="tx2"/>
                </a:solidFill>
              </a:rPr>
              <a:t>Climate Change</a:t>
            </a:r>
            <a:endParaRPr lang="en-US" sz="3200" b="1" dirty="0">
              <a:solidFill>
                <a:schemeClr val="tx2"/>
              </a:solidFill>
            </a:endParaRPr>
          </a:p>
        </p:txBody>
      </p:sp>
      <p:sp>
        <p:nvSpPr>
          <p:cNvPr id="82947" name="Rectangle 3"/>
          <p:cNvSpPr>
            <a:spLocks noGrp="1" noChangeArrowheads="1"/>
          </p:cNvSpPr>
          <p:nvPr>
            <p:ph type="body" idx="1"/>
          </p:nvPr>
        </p:nvSpPr>
        <p:spPr>
          <a:xfrm>
            <a:off x="605160" y="1131698"/>
            <a:ext cx="8229600" cy="4493247"/>
          </a:xfrm>
        </p:spPr>
        <p:txBody>
          <a:bodyPr/>
          <a:lstStyle/>
          <a:p>
            <a:r>
              <a:rPr lang="en-GB" sz="1800" dirty="0" smtClean="0"/>
              <a:t>It’s important to look at whole systems not parts of systems. Trying to solve pieces of problems is the thinking that got us here.</a:t>
            </a:r>
          </a:p>
          <a:p>
            <a:r>
              <a:rPr lang="en-GB" sz="1800" dirty="0" smtClean="0"/>
              <a:t>If you were only trying to solve the problem of peak oil you would look for replacements  for easy to extract crude oil– tar sands, drilling for hard to produce oil in deep oceans, exploiting bio fuels, turning coal to liquids. </a:t>
            </a:r>
          </a:p>
          <a:p>
            <a:r>
              <a:rPr lang="en-GB" sz="1800" dirty="0" smtClean="0"/>
              <a:t>Similarly if you were only trying to solve climate change issues  you may look for energy intensive solutions to mitigate climate change, including nuclear energy.</a:t>
            </a:r>
          </a:p>
          <a:p>
            <a:r>
              <a:rPr lang="en-GB" sz="1800" dirty="0" smtClean="0"/>
              <a:t>When PO and CC are looked at together it quickly becomes apparent that you have to redesign the system – a low energy, re-localised and resilient system is the only viable future. There are many other parts of the system that are in crisis, but the minimum you need to look at to get that we need a systems rethink is peak oil and climate change.</a:t>
            </a:r>
          </a:p>
          <a:p>
            <a:endParaRPr lang="en-GB" sz="1800" dirty="0" smtClean="0"/>
          </a:p>
          <a:p>
            <a:r>
              <a:rPr lang="en-GB" sz="1800" dirty="0" smtClean="0"/>
              <a:t>Source: Transition Training </a:t>
            </a:r>
          </a:p>
          <a:p>
            <a:pPr eaLnBrk="1" hangingPunct="1"/>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descr="C:\Users\Naresh\Desktop\plant hardiness zone maps 1990-2006.png"/>
          <p:cNvPicPr>
            <a:picLocks noChangeAspect="1" noChangeArrowheads="1"/>
          </p:cNvPicPr>
          <p:nvPr/>
        </p:nvPicPr>
        <p:blipFill>
          <a:blip r:embed="rId2"/>
          <a:srcRect/>
          <a:stretch>
            <a:fillRect/>
          </a:stretch>
        </p:blipFill>
        <p:spPr bwMode="auto">
          <a:xfrm>
            <a:off x="2264020" y="61913"/>
            <a:ext cx="4681903" cy="68310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813289" y="785814"/>
            <a:ext cx="7583365" cy="954087"/>
          </a:xfrm>
          <a:prstGeom prst="rect">
            <a:avLst/>
          </a:prstGeom>
          <a:noFill/>
          <a:ln w="9525">
            <a:noFill/>
            <a:miter lim="800000"/>
            <a:headEnd/>
            <a:tailEnd/>
          </a:ln>
        </p:spPr>
        <p:txBody>
          <a:bodyPr>
            <a:spAutoFit/>
          </a:bodyPr>
          <a:lstStyle/>
          <a:p>
            <a:pPr algn="ctr"/>
            <a:r>
              <a:rPr lang="en-US" sz="2800" b="1"/>
              <a:t>Has the Continental US </a:t>
            </a:r>
          </a:p>
          <a:p>
            <a:pPr algn="ctr"/>
            <a:r>
              <a:rPr lang="en-US" sz="2800" b="1"/>
              <a:t>Been Impacted by Climate Change?</a:t>
            </a:r>
          </a:p>
        </p:txBody>
      </p:sp>
      <p:sp>
        <p:nvSpPr>
          <p:cNvPr id="47107" name="Rectangle 2"/>
          <p:cNvSpPr>
            <a:spLocks noChangeArrowheads="1"/>
          </p:cNvSpPr>
          <p:nvPr/>
        </p:nvSpPr>
        <p:spPr bwMode="auto">
          <a:xfrm>
            <a:off x="681405" y="2136775"/>
            <a:ext cx="8044962" cy="3416300"/>
          </a:xfrm>
          <a:prstGeom prst="rect">
            <a:avLst/>
          </a:prstGeom>
          <a:noFill/>
          <a:ln w="9525">
            <a:noFill/>
            <a:miter lim="800000"/>
            <a:headEnd/>
            <a:tailEnd/>
          </a:ln>
        </p:spPr>
        <p:txBody>
          <a:bodyPr>
            <a:spAutoFit/>
          </a:bodyPr>
          <a:lstStyle/>
          <a:p>
            <a:r>
              <a:rPr lang="en-US"/>
              <a:t>YES!  This image compares the Hardiness Zones of the US in 2006 and 1990.</a:t>
            </a:r>
          </a:p>
          <a:p>
            <a:endParaRPr lang="en-US"/>
          </a:p>
          <a:p>
            <a:r>
              <a:rPr lang="en-US"/>
              <a:t>The zones are based on ranges of mean low temperature.</a:t>
            </a:r>
          </a:p>
          <a:p>
            <a:endParaRPr lang="en-US"/>
          </a:p>
          <a:p>
            <a:r>
              <a:rPr lang="en-US"/>
              <a:t>The following image reveals that many of the zones have moved</a:t>
            </a:r>
          </a:p>
          <a:p>
            <a:r>
              <a:rPr lang="en-US"/>
              <a:t>North 100-150 miles since 1990</a:t>
            </a:r>
          </a:p>
          <a:p>
            <a:endParaRPr lang="en-US"/>
          </a:p>
          <a:p>
            <a:endParaRPr lang="en-US"/>
          </a:p>
          <a:p>
            <a:endParaRPr lang="en-US"/>
          </a:p>
          <a:p>
            <a:endParaRPr lang="en-US"/>
          </a:p>
          <a:p>
            <a:endParaRPr lang="en-US"/>
          </a:p>
          <a:p>
            <a:r>
              <a:rPr lang="en-US"/>
              <a:t>Source: USA Department of Agriculture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8"/>
          <p:cNvSpPr>
            <a:spLocks noGrp="1" noChangeArrowheads="1"/>
          </p:cNvSpPr>
          <p:nvPr>
            <p:ph type="title"/>
          </p:nvPr>
        </p:nvSpPr>
        <p:spPr>
          <a:xfrm>
            <a:off x="524045" y="552762"/>
            <a:ext cx="8229600" cy="936625"/>
          </a:xfrm>
        </p:spPr>
        <p:txBody>
          <a:bodyPr/>
          <a:lstStyle/>
          <a:p>
            <a:pPr eaLnBrk="1" hangingPunct="1">
              <a:lnSpc>
                <a:spcPct val="85000"/>
              </a:lnSpc>
            </a:pPr>
            <a:r>
              <a:rPr lang="en-US" sz="3600" dirty="0">
                <a:solidFill>
                  <a:srgbClr val="1F497D"/>
                </a:solidFill>
              </a:rPr>
              <a:t>The active carbon cycle </a:t>
            </a:r>
            <a:endParaRPr lang="en-AU" sz="3600" dirty="0">
              <a:solidFill>
                <a:srgbClr val="1F497D"/>
              </a:solidFill>
            </a:endParaRPr>
          </a:p>
        </p:txBody>
      </p:sp>
      <p:sp>
        <p:nvSpPr>
          <p:cNvPr id="4" name="TextBox 3"/>
          <p:cNvSpPr txBox="1"/>
          <p:nvPr/>
        </p:nvSpPr>
        <p:spPr>
          <a:xfrm>
            <a:off x="1726157" y="5757905"/>
            <a:ext cx="2544724" cy="369332"/>
          </a:xfrm>
          <a:prstGeom prst="rect">
            <a:avLst/>
          </a:prstGeom>
          <a:noFill/>
          <a:ln>
            <a:solidFill>
              <a:srgbClr val="000000"/>
            </a:solidFill>
          </a:ln>
        </p:spPr>
        <p:txBody>
          <a:bodyPr wrap="square" rtlCol="0" anchor="ctr">
            <a:spAutoFit/>
          </a:bodyPr>
          <a:lstStyle/>
          <a:p>
            <a:r>
              <a:rPr lang="en-US" dirty="0" err="1" smtClean="0"/>
              <a:t>GtC</a:t>
            </a:r>
            <a:r>
              <a:rPr lang="en-US" dirty="0" smtClean="0"/>
              <a:t> = </a:t>
            </a:r>
            <a:r>
              <a:rPr lang="en-US" dirty="0" err="1" smtClean="0"/>
              <a:t>Gigatons</a:t>
            </a:r>
            <a:r>
              <a:rPr lang="en-US" dirty="0" smtClean="0"/>
              <a:t> of Carbon</a:t>
            </a:r>
            <a:endParaRPr lang="en-US" dirty="0"/>
          </a:p>
        </p:txBody>
      </p:sp>
      <p:sp>
        <p:nvSpPr>
          <p:cNvPr id="6" name="Rectangle 5"/>
          <p:cNvSpPr/>
          <p:nvPr/>
        </p:nvSpPr>
        <p:spPr>
          <a:xfrm>
            <a:off x="729831" y="1159401"/>
            <a:ext cx="7082100" cy="4124206"/>
          </a:xfrm>
          <a:prstGeom prst="rect">
            <a:avLst/>
          </a:prstGeom>
        </p:spPr>
        <p:txBody>
          <a:bodyPr wrap="square">
            <a:spAutoFit/>
          </a:bodyPr>
          <a:lstStyle/>
          <a:p>
            <a:pPr marL="174625" indent="-174625">
              <a:buFontTx/>
              <a:buChar char="•"/>
            </a:pPr>
            <a:r>
              <a:rPr lang="en-GB" dirty="0" smtClean="0"/>
              <a:t>The carbon dioxide cycle is a natural one ,and one that has been in dynamic balance and undergone many fluctuations and cycles over millions of years.</a:t>
            </a:r>
          </a:p>
          <a:p>
            <a:pPr marL="174625" indent="-174625">
              <a:buFontTx/>
              <a:buChar char="•"/>
            </a:pPr>
            <a:r>
              <a:rPr lang="en-GB" dirty="0" smtClean="0"/>
              <a:t>There is a balance between the seas and the land and the atmosphere. Carbon is locked up in the seas in plankton and other marine life, and dissolved in the water. Carbon is also locked up in plant matter on the earth (active carbon cycle), and in fossil deposits (inactive carbon cycle) of oil, natural gas, and coal. </a:t>
            </a:r>
          </a:p>
          <a:p>
            <a:pPr marL="174625" indent="-174625">
              <a:buFontTx/>
              <a:buChar char="•"/>
            </a:pPr>
            <a:r>
              <a:rPr lang="en-GB" dirty="0" smtClean="0"/>
              <a:t>The destabilising factor in the carbon cycle is that we have taken the locked up (inactive) carbon from fossil fuels and put that carbon in the atmosphere. The land and the sea carbon sinks are unable to absorb this excess carbon.  </a:t>
            </a:r>
          </a:p>
          <a:p>
            <a:pPr marL="174625" indent="-174625"/>
            <a:r>
              <a:rPr lang="en-GB" dirty="0" smtClean="0"/>
              <a:t> </a:t>
            </a:r>
            <a:endParaRPr lang="en-GB" sz="1400" dirty="0" smtClean="0">
              <a:solidFill>
                <a:srgbClr val="663300"/>
              </a:solidFill>
            </a:endParaRPr>
          </a:p>
          <a:p>
            <a:pPr marL="174625" indent="-174625">
              <a:buFontTx/>
              <a:buChar char="•"/>
            </a:pPr>
            <a:endParaRPr lang="en-GB" sz="1400" dirty="0" smtClean="0">
              <a:solidFill>
                <a:srgbClr val="663300"/>
              </a:solidFill>
            </a:endParaRPr>
          </a:p>
          <a:p>
            <a:pPr marL="174625" indent="-174625">
              <a:buFontTx/>
              <a:buChar char="•"/>
            </a:pPr>
            <a:r>
              <a:rPr lang="en-GB" sz="1400" dirty="0" smtClean="0"/>
              <a:t>Source: Ron </a:t>
            </a:r>
            <a:r>
              <a:rPr lang="en-GB" sz="1400" dirty="0" err="1" smtClean="0"/>
              <a:t>Oxburgh</a:t>
            </a:r>
            <a:r>
              <a:rPr lang="en-GB" sz="1400" dirty="0" smtClean="0"/>
              <a:t> ex Chairman of Shell Oil</a:t>
            </a: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1338" y="476250"/>
            <a:ext cx="8229600" cy="1143000"/>
          </a:xfrm>
        </p:spPr>
        <p:txBody>
          <a:bodyPr/>
          <a:lstStyle/>
          <a:p>
            <a:pPr eaLnBrk="1" hangingPunct="1"/>
            <a:r>
              <a:rPr lang="en-GB" sz="3600" smtClean="0">
                <a:solidFill>
                  <a:schemeClr val="tx1"/>
                </a:solidFill>
              </a:rPr>
              <a:t>CO2 levels over the past 60000 years</a:t>
            </a:r>
            <a:endParaRPr lang="en-US" sz="3600" smtClean="0">
              <a:solidFill>
                <a:schemeClr val="tx1"/>
              </a:solidFill>
            </a:endParaRPr>
          </a:p>
        </p:txBody>
      </p:sp>
      <p:sp>
        <p:nvSpPr>
          <p:cNvPr id="35843" name="Rectangle 3"/>
          <p:cNvSpPr>
            <a:spLocks noGrp="1" noChangeArrowheads="1"/>
          </p:cNvSpPr>
          <p:nvPr>
            <p:ph type="subTitle" idx="4294967295"/>
          </p:nvPr>
        </p:nvSpPr>
        <p:spPr>
          <a:xfrm>
            <a:off x="0" y="3886200"/>
            <a:ext cx="6400800" cy="1752600"/>
          </a:xfrm>
          <a:prstGeom prst="rect">
            <a:avLst/>
          </a:prstGeom>
        </p:spPr>
        <p:txBody>
          <a:bodyPr/>
          <a:lstStyle/>
          <a:p>
            <a:pPr marL="0" indent="0" algn="ctr" eaLnBrk="1" hangingPunct="1">
              <a:buFontTx/>
              <a:buNone/>
            </a:pPr>
            <a:r>
              <a:rPr lang="en-GB" smtClean="0"/>
              <a:t>Ron Oxburgh</a:t>
            </a:r>
            <a:endParaRPr lang="en-US" smtClean="0"/>
          </a:p>
        </p:txBody>
      </p:sp>
      <p:pic>
        <p:nvPicPr>
          <p:cNvPr id="35844" name="Picture 4" descr="SLIDE"/>
          <p:cNvPicPr>
            <a:picLocks noChangeAspect="1" noChangeArrowheads="1"/>
          </p:cNvPicPr>
          <p:nvPr/>
        </p:nvPicPr>
        <p:blipFill>
          <a:blip r:embed="rId3"/>
          <a:srcRect t="13289"/>
          <a:stretch>
            <a:fillRect/>
          </a:stretch>
        </p:blipFill>
        <p:spPr bwMode="auto">
          <a:xfrm>
            <a:off x="184639" y="1557338"/>
            <a:ext cx="8714643" cy="5168900"/>
          </a:xfrm>
          <a:prstGeom prst="rect">
            <a:avLst/>
          </a:prstGeom>
          <a:noFill/>
          <a:ln w="9525">
            <a:noFill/>
            <a:miter lim="800000"/>
            <a:headEnd/>
            <a:tailEnd/>
          </a:ln>
        </p:spPr>
      </p:pic>
      <p:sp>
        <p:nvSpPr>
          <p:cNvPr id="35845" name="Text Box 5"/>
          <p:cNvSpPr txBox="1">
            <a:spLocks noChangeArrowheads="1"/>
          </p:cNvSpPr>
          <p:nvPr/>
        </p:nvSpPr>
        <p:spPr bwMode="auto">
          <a:xfrm>
            <a:off x="5795597" y="1700213"/>
            <a:ext cx="1584080" cy="1016000"/>
          </a:xfrm>
          <a:prstGeom prst="rect">
            <a:avLst/>
          </a:prstGeom>
          <a:solidFill>
            <a:schemeClr val="bg1"/>
          </a:solidFill>
          <a:ln w="9525">
            <a:noFill/>
            <a:miter lim="800000"/>
            <a:headEnd/>
            <a:tailEnd/>
          </a:ln>
        </p:spPr>
        <p:txBody>
          <a:bodyPr>
            <a:spAutoFit/>
          </a:bodyPr>
          <a:lstStyle/>
          <a:p>
            <a:pPr>
              <a:spcBef>
                <a:spcPct val="50000"/>
              </a:spcBef>
            </a:pPr>
            <a:r>
              <a:rPr lang="en-US" sz="2400"/>
              <a:t>381 ppm</a:t>
            </a:r>
          </a:p>
          <a:p>
            <a:pPr>
              <a:spcBef>
                <a:spcPct val="50000"/>
              </a:spcBef>
            </a:pPr>
            <a:r>
              <a:rPr lang="en-US" sz="2400"/>
              <a:t>2006</a:t>
            </a:r>
          </a:p>
        </p:txBody>
      </p:sp>
      <p:sp>
        <p:nvSpPr>
          <p:cNvPr id="35846" name="Text Box 7"/>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2007</a:t>
            </a:r>
          </a:p>
        </p:txBody>
      </p:sp>
      <p:sp>
        <p:nvSpPr>
          <p:cNvPr id="35847" name="TextBox 7"/>
          <p:cNvSpPr txBox="1">
            <a:spLocks noChangeArrowheads="1"/>
          </p:cNvSpPr>
          <p:nvPr/>
        </p:nvSpPr>
        <p:spPr bwMode="auto">
          <a:xfrm>
            <a:off x="8396654" y="357189"/>
            <a:ext cx="367408" cy="523220"/>
          </a:xfrm>
          <a:prstGeom prst="rect">
            <a:avLst/>
          </a:prstGeom>
          <a:noFill/>
          <a:ln w="9525">
            <a:noFill/>
            <a:miter lim="800000"/>
            <a:headEnd/>
            <a:tailEnd/>
          </a:ln>
        </p:spPr>
        <p:txBody>
          <a:bodyPr wrap="none">
            <a:spAutoFit/>
          </a:bodyPr>
          <a:lstStyle/>
          <a:p>
            <a:r>
              <a:rPr lang="en-GB" sz="2800"/>
              <a:t>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z="1800" smtClean="0">
                <a:solidFill>
                  <a:schemeClr val="tx1"/>
                </a:solidFill>
              </a:rPr>
              <a:t>The natural carbon cycle and human effects</a:t>
            </a:r>
          </a:p>
        </p:txBody>
      </p:sp>
      <p:sp>
        <p:nvSpPr>
          <p:cNvPr id="36867" name="Rectangle 3"/>
          <p:cNvSpPr>
            <a:spLocks noGrp="1" noChangeArrowheads="1"/>
          </p:cNvSpPr>
          <p:nvPr>
            <p:ph type="body" idx="1"/>
          </p:nvPr>
        </p:nvSpPr>
        <p:spPr>
          <a:xfrm>
            <a:off x="457200" y="1600200"/>
            <a:ext cx="8229600" cy="5043488"/>
          </a:xfrm>
        </p:spPr>
        <p:txBody>
          <a:bodyPr/>
          <a:lstStyle/>
          <a:p>
            <a:pPr eaLnBrk="1" hangingPunct="1">
              <a:lnSpc>
                <a:spcPct val="90000"/>
              </a:lnSpc>
              <a:buFontTx/>
              <a:buNone/>
            </a:pPr>
            <a:r>
              <a:rPr lang="en-GB" sz="1600" dirty="0" smtClean="0"/>
              <a:t>Main points</a:t>
            </a:r>
          </a:p>
          <a:p>
            <a:pPr eaLnBrk="1" hangingPunct="1">
              <a:lnSpc>
                <a:spcPct val="90000"/>
              </a:lnSpc>
            </a:pPr>
            <a:r>
              <a:rPr lang="en-GB" sz="1600" dirty="0" smtClean="0"/>
              <a:t>This shows the ice core data measuring atmospheric CO2 concentrations over the last 60,000 years. As you can see CO2 levels have risen and fallen. To keep the climate from warming more than 2 degrees C we would have to keep CO2 concentration to below 350ppm.</a:t>
            </a:r>
          </a:p>
          <a:p>
            <a:pPr eaLnBrk="1" hangingPunct="1">
              <a:lnSpc>
                <a:spcPct val="80000"/>
              </a:lnSpc>
            </a:pPr>
            <a:r>
              <a:rPr lang="en-GB" sz="1600" dirty="0" smtClean="0"/>
              <a:t>It is currently at 387ppm without counting the other GHG which are Methane, nitrous oxide, CFCs.</a:t>
            </a:r>
          </a:p>
          <a:p>
            <a:pPr eaLnBrk="1" hangingPunct="1">
              <a:lnSpc>
                <a:spcPct val="90000"/>
              </a:lnSpc>
            </a:pPr>
            <a:endParaRPr lang="en-GB" sz="1600" dirty="0" smtClean="0"/>
          </a:p>
          <a:p>
            <a:pPr eaLnBrk="1" hangingPunct="1">
              <a:lnSpc>
                <a:spcPct val="90000"/>
              </a:lnSpc>
              <a:buFontTx/>
              <a:buNone/>
            </a:pPr>
            <a:r>
              <a:rPr lang="en-GB" sz="1600" dirty="0" smtClean="0"/>
              <a:t>Additional Points</a:t>
            </a:r>
          </a:p>
          <a:p>
            <a:pPr eaLnBrk="1" hangingPunct="1">
              <a:lnSpc>
                <a:spcPct val="90000"/>
              </a:lnSpc>
            </a:pPr>
            <a:endParaRPr lang="en-GB" sz="1600" dirty="0" smtClean="0"/>
          </a:p>
          <a:p>
            <a:pPr eaLnBrk="1" hangingPunct="1">
              <a:lnSpc>
                <a:spcPct val="90000"/>
              </a:lnSpc>
            </a:pPr>
            <a:r>
              <a:rPr lang="en-GB" sz="1600" dirty="0" smtClean="0"/>
              <a:t>The last ice age ended 20,000 years ago with a rise in CO2, and if we went back a few 100,000 years we would see this pattern of rise and fall. What happens next (in red) shows the result of a new agricultural system, and human population increase, and then the green shows the beginning of the industrial era and the burning of fossil fuels. The orange is the 20</a:t>
            </a:r>
            <a:r>
              <a:rPr lang="en-GB" sz="1600" baseline="30000" dirty="0" smtClean="0"/>
              <a:t>th</a:t>
            </a:r>
            <a:r>
              <a:rPr lang="en-GB" sz="1600" dirty="0" smtClean="0"/>
              <a:t> &amp; 21</a:t>
            </a:r>
            <a:r>
              <a:rPr lang="en-GB" sz="1600" baseline="30000" dirty="0" smtClean="0"/>
              <a:t>st</a:t>
            </a:r>
            <a:r>
              <a:rPr lang="en-GB" sz="1600" dirty="0" smtClean="0"/>
              <a:t> century.    </a:t>
            </a:r>
          </a:p>
          <a:p>
            <a:pPr eaLnBrk="1" hangingPunct="1">
              <a:lnSpc>
                <a:spcPct val="90000"/>
              </a:lnSpc>
            </a:pPr>
            <a:endParaRPr lang="en-GB" sz="1600" dirty="0" smtClean="0"/>
          </a:p>
          <a:p>
            <a:pPr eaLnBrk="1" hangingPunct="1">
              <a:lnSpc>
                <a:spcPct val="90000"/>
              </a:lnSpc>
            </a:pPr>
            <a:endParaRPr lang="en-GB" sz="1600" dirty="0" smtClean="0"/>
          </a:p>
          <a:p>
            <a:pPr eaLnBrk="1" hangingPunct="1">
              <a:lnSpc>
                <a:spcPct val="90000"/>
              </a:lnSpc>
            </a:pPr>
            <a:endParaRPr lang="en-GB" sz="1600" dirty="0" smtClean="0"/>
          </a:p>
          <a:p>
            <a:pPr eaLnBrk="1" hangingPunct="1">
              <a:lnSpc>
                <a:spcPct val="90000"/>
              </a:lnSpc>
            </a:pPr>
            <a:endParaRPr lang="en-GB" sz="1600" dirty="0" smtClean="0"/>
          </a:p>
          <a:p>
            <a:pPr eaLnBrk="1" hangingPunct="1">
              <a:lnSpc>
                <a:spcPct val="90000"/>
              </a:lnSpc>
            </a:pPr>
            <a:r>
              <a:rPr lang="en-GB" sz="1600" dirty="0" smtClean="0"/>
              <a:t>Source Tyndall Centre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2007</a:t>
            </a:r>
          </a:p>
        </p:txBody>
      </p:sp>
      <p:pic>
        <p:nvPicPr>
          <p:cNvPr id="37891" name="Picture 6"/>
          <p:cNvPicPr>
            <a:picLocks noChangeAspect="1" noChangeArrowheads="1"/>
          </p:cNvPicPr>
          <p:nvPr/>
        </p:nvPicPr>
        <p:blipFill>
          <a:blip r:embed="rId3"/>
          <a:srcRect/>
          <a:stretch>
            <a:fillRect/>
          </a:stretch>
        </p:blipFill>
        <p:spPr bwMode="auto">
          <a:xfrm>
            <a:off x="4637943" y="1143000"/>
            <a:ext cx="4252546" cy="2730500"/>
          </a:xfrm>
          <a:prstGeom prst="rect">
            <a:avLst/>
          </a:prstGeom>
          <a:noFill/>
          <a:ln w="9525">
            <a:noFill/>
            <a:miter lim="800000"/>
            <a:headEnd/>
            <a:tailEnd/>
          </a:ln>
        </p:spPr>
      </p:pic>
      <p:sp>
        <p:nvSpPr>
          <p:cNvPr id="37892" name="Rectangle 8"/>
          <p:cNvSpPr>
            <a:spLocks noGrp="1" noChangeArrowheads="1"/>
          </p:cNvSpPr>
          <p:nvPr>
            <p:ph type="title"/>
          </p:nvPr>
        </p:nvSpPr>
        <p:spPr/>
        <p:txBody>
          <a:bodyPr/>
          <a:lstStyle/>
          <a:p>
            <a:pPr eaLnBrk="1" hangingPunct="1"/>
            <a:r>
              <a:rPr lang="en-GB" smtClean="0">
                <a:solidFill>
                  <a:schemeClr val="tx1"/>
                </a:solidFill>
              </a:rPr>
              <a:t>What is climate change?</a:t>
            </a:r>
            <a:endParaRPr lang="en-US" smtClean="0">
              <a:solidFill>
                <a:schemeClr val="tx1"/>
              </a:solidFill>
            </a:endParaRPr>
          </a:p>
        </p:txBody>
      </p:sp>
      <p:sp>
        <p:nvSpPr>
          <p:cNvPr id="37893" name="Text Box 9"/>
          <p:cNvSpPr txBox="1">
            <a:spLocks noChangeArrowheads="1"/>
          </p:cNvSpPr>
          <p:nvPr/>
        </p:nvSpPr>
        <p:spPr bwMode="auto">
          <a:xfrm>
            <a:off x="8094785" y="160338"/>
            <a:ext cx="393056" cy="584775"/>
          </a:xfrm>
          <a:prstGeom prst="rect">
            <a:avLst/>
          </a:prstGeom>
          <a:noFill/>
          <a:ln w="9525">
            <a:noFill/>
            <a:miter lim="800000"/>
            <a:headEnd/>
            <a:tailEnd/>
          </a:ln>
        </p:spPr>
        <p:txBody>
          <a:bodyPr wrap="none">
            <a:spAutoFit/>
          </a:bodyPr>
          <a:lstStyle/>
          <a:p>
            <a:r>
              <a:rPr lang="en-GB" sz="3200" b="1"/>
              <a:t>3</a:t>
            </a:r>
          </a:p>
        </p:txBody>
      </p:sp>
      <p:pic>
        <p:nvPicPr>
          <p:cNvPr id="37894" name="Picture 3" descr="ethos3_350org_17837"/>
          <p:cNvPicPr>
            <a:picLocks noChangeAspect="1" noChangeArrowheads="1"/>
          </p:cNvPicPr>
          <p:nvPr/>
        </p:nvPicPr>
        <p:blipFill>
          <a:blip r:embed="rId4"/>
          <a:srcRect/>
          <a:stretch>
            <a:fillRect/>
          </a:stretch>
        </p:blipFill>
        <p:spPr bwMode="auto">
          <a:xfrm>
            <a:off x="219808" y="1143001"/>
            <a:ext cx="4110404" cy="2714625"/>
          </a:xfrm>
          <a:prstGeom prst="rect">
            <a:avLst/>
          </a:prstGeom>
          <a:noFill/>
          <a:ln w="9525">
            <a:noFill/>
            <a:miter lim="800000"/>
            <a:headEnd/>
            <a:tailEnd/>
          </a:ln>
        </p:spPr>
      </p:pic>
      <p:pic>
        <p:nvPicPr>
          <p:cNvPr id="37895" name="Picture 3" descr="ethos3_350org_17828"/>
          <p:cNvPicPr>
            <a:picLocks noChangeAspect="1" noChangeArrowheads="1"/>
          </p:cNvPicPr>
          <p:nvPr/>
        </p:nvPicPr>
        <p:blipFill>
          <a:blip r:embed="rId5"/>
          <a:srcRect/>
          <a:stretch>
            <a:fillRect/>
          </a:stretch>
        </p:blipFill>
        <p:spPr bwMode="auto">
          <a:xfrm>
            <a:off x="351693" y="4071939"/>
            <a:ext cx="3912577" cy="2543175"/>
          </a:xfrm>
          <a:prstGeom prst="rect">
            <a:avLst/>
          </a:prstGeom>
          <a:noFill/>
          <a:ln w="9525">
            <a:noFill/>
            <a:miter lim="800000"/>
            <a:headEnd/>
            <a:tailEnd/>
          </a:ln>
        </p:spPr>
      </p:pic>
      <p:pic>
        <p:nvPicPr>
          <p:cNvPr id="37896" name="Picture 8"/>
          <p:cNvPicPr>
            <a:picLocks noChangeAspect="1" noChangeArrowheads="1"/>
          </p:cNvPicPr>
          <p:nvPr/>
        </p:nvPicPr>
        <p:blipFill>
          <a:blip r:embed="rId6"/>
          <a:srcRect/>
          <a:stretch>
            <a:fillRect/>
          </a:stretch>
        </p:blipFill>
        <p:spPr bwMode="auto">
          <a:xfrm>
            <a:off x="4637943" y="4000501"/>
            <a:ext cx="4220308"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483577" y="1357314"/>
            <a:ext cx="7920404" cy="5354637"/>
          </a:xfrm>
          <a:prstGeom prst="rect">
            <a:avLst/>
          </a:prstGeom>
          <a:noFill/>
          <a:ln w="9525">
            <a:noFill/>
            <a:miter lim="800000"/>
            <a:headEnd/>
            <a:tailEnd/>
          </a:ln>
        </p:spPr>
        <p:txBody>
          <a:bodyPr>
            <a:spAutoFit/>
          </a:bodyPr>
          <a:lstStyle/>
          <a:p>
            <a:r>
              <a:rPr lang="en-GB"/>
              <a:t>Climate Change is the global shift from one stable, and benign, climate state to another hotter and more extreme climate state. It is clear that our climate fluctuates both within the current climate  state and has been much hotter and colder than the present climate state we have enjoyed over the last 13,000 years. </a:t>
            </a:r>
          </a:p>
          <a:p>
            <a:endParaRPr lang="en-GB"/>
          </a:p>
          <a:p>
            <a:r>
              <a:rPr lang="en-GB"/>
              <a:t>What is causing the Climate to change now?</a:t>
            </a:r>
          </a:p>
          <a:p>
            <a:r>
              <a:rPr lang="en-GB"/>
              <a:t>Rising human made CO2 and other green house gasses in the atmosphere.</a:t>
            </a:r>
          </a:p>
          <a:p>
            <a:endParaRPr lang="en-GB"/>
          </a:p>
          <a:p>
            <a:r>
              <a:rPr lang="en-GB"/>
              <a:t>Is it a theory?</a:t>
            </a:r>
          </a:p>
          <a:p>
            <a:r>
              <a:rPr lang="en-GB"/>
              <a:t>Yes</a:t>
            </a:r>
          </a:p>
          <a:p>
            <a:endParaRPr lang="en-GB"/>
          </a:p>
          <a:p>
            <a:r>
              <a:rPr lang="en-GB"/>
              <a:t>Why?</a:t>
            </a:r>
          </a:p>
          <a:p>
            <a:r>
              <a:rPr lang="en-GB"/>
              <a:t>Because it is trying to establish two ‘cause and effects’. Firstly that rising atmospheric levels  of CO2  (and other green house gasses) are the cause of climate change and secondly that humans are causing it through the burning of fossil fuels. </a:t>
            </a:r>
          </a:p>
          <a:p>
            <a:endParaRPr lang="en-GB"/>
          </a:p>
          <a:p>
            <a:endParaRPr lang="en-GB"/>
          </a:p>
          <a:p>
            <a:r>
              <a:rPr lang="en-GB"/>
              <a:t>Source: Wikipedia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2007</a:t>
            </a:r>
          </a:p>
        </p:txBody>
      </p:sp>
      <p:sp>
        <p:nvSpPr>
          <p:cNvPr id="39939" name="Rectangle 11"/>
          <p:cNvSpPr>
            <a:spLocks noGrp="1" noChangeArrowheads="1"/>
          </p:cNvSpPr>
          <p:nvPr>
            <p:ph type="title"/>
          </p:nvPr>
        </p:nvSpPr>
        <p:spPr>
          <a:xfrm>
            <a:off x="0" y="274638"/>
            <a:ext cx="8686800" cy="1143000"/>
          </a:xfrm>
        </p:spPr>
        <p:txBody>
          <a:bodyPr/>
          <a:lstStyle/>
          <a:p>
            <a:pPr eaLnBrk="1" hangingPunct="1"/>
            <a:r>
              <a:rPr lang="en-GB" sz="3600" smtClean="0">
                <a:solidFill>
                  <a:schemeClr val="tx1"/>
                </a:solidFill>
              </a:rPr>
              <a:t>Have we proved the Climate is Changing?</a:t>
            </a:r>
            <a:endParaRPr lang="en-US" sz="3600" smtClean="0">
              <a:solidFill>
                <a:schemeClr val="tx1"/>
              </a:solidFill>
            </a:endParaRPr>
          </a:p>
        </p:txBody>
      </p:sp>
      <p:sp>
        <p:nvSpPr>
          <p:cNvPr id="39940" name="Text Box 12"/>
          <p:cNvSpPr txBox="1">
            <a:spLocks noChangeArrowheads="1"/>
          </p:cNvSpPr>
          <p:nvPr/>
        </p:nvSpPr>
        <p:spPr bwMode="auto">
          <a:xfrm>
            <a:off x="8228135" y="160338"/>
            <a:ext cx="393056" cy="584775"/>
          </a:xfrm>
          <a:prstGeom prst="rect">
            <a:avLst/>
          </a:prstGeom>
          <a:noFill/>
          <a:ln w="9525">
            <a:noFill/>
            <a:miter lim="800000"/>
            <a:headEnd/>
            <a:tailEnd/>
          </a:ln>
        </p:spPr>
        <p:txBody>
          <a:bodyPr wrap="none">
            <a:spAutoFit/>
          </a:bodyPr>
          <a:lstStyle/>
          <a:p>
            <a:r>
              <a:rPr lang="en-GB" sz="3200" b="1"/>
              <a:t>4</a:t>
            </a:r>
          </a:p>
        </p:txBody>
      </p:sp>
      <p:pic>
        <p:nvPicPr>
          <p:cNvPr id="39941" name="Picture 4" descr="ethos3_350org_17821"/>
          <p:cNvPicPr>
            <a:picLocks noChangeAspect="1" noChangeArrowheads="1"/>
          </p:cNvPicPr>
          <p:nvPr/>
        </p:nvPicPr>
        <p:blipFill>
          <a:blip r:embed="rId3"/>
          <a:srcRect/>
          <a:stretch>
            <a:fillRect/>
          </a:stretch>
        </p:blipFill>
        <p:spPr bwMode="auto">
          <a:xfrm>
            <a:off x="0" y="1285876"/>
            <a:ext cx="4484077" cy="3643313"/>
          </a:xfrm>
          <a:prstGeom prst="rect">
            <a:avLst/>
          </a:prstGeom>
          <a:noFill/>
          <a:ln w="9525">
            <a:noFill/>
            <a:miter lim="800000"/>
            <a:headEnd/>
            <a:tailEnd/>
          </a:ln>
        </p:spPr>
      </p:pic>
      <p:sp>
        <p:nvSpPr>
          <p:cNvPr id="39942" name="Text Box 5"/>
          <p:cNvSpPr txBox="1">
            <a:spLocks noChangeArrowheads="1"/>
          </p:cNvSpPr>
          <p:nvPr/>
        </p:nvSpPr>
        <p:spPr bwMode="auto">
          <a:xfrm>
            <a:off x="0" y="3429001"/>
            <a:ext cx="2198077" cy="261610"/>
          </a:xfrm>
          <a:prstGeom prst="rect">
            <a:avLst/>
          </a:prstGeom>
          <a:noFill/>
          <a:ln w="9525">
            <a:noFill/>
            <a:miter lim="800000"/>
            <a:headEnd/>
            <a:tailEnd/>
          </a:ln>
        </p:spPr>
        <p:txBody>
          <a:bodyPr>
            <a:spAutoFit/>
          </a:bodyPr>
          <a:lstStyle/>
          <a:p>
            <a:pPr algn="r">
              <a:spcBef>
                <a:spcPct val="50000"/>
              </a:spcBef>
            </a:pPr>
            <a:r>
              <a:rPr lang="en-US" sz="1100" dirty="0">
                <a:solidFill>
                  <a:schemeClr val="bg1"/>
                </a:solidFill>
                <a:latin typeface="Century Gothic" pitchFamily="34" charset="0"/>
              </a:rPr>
              <a:t>MUIR &amp; RIGGS GLACIER </a:t>
            </a:r>
            <a:r>
              <a:rPr lang="en-US" sz="1100" b="1" dirty="0">
                <a:solidFill>
                  <a:schemeClr val="bg1"/>
                </a:solidFill>
                <a:latin typeface="Century Gothic" pitchFamily="34" charset="0"/>
              </a:rPr>
              <a:t>1941</a:t>
            </a:r>
          </a:p>
        </p:txBody>
      </p:sp>
      <p:pic>
        <p:nvPicPr>
          <p:cNvPr id="39943" name="Picture 4" descr="ethos3_350org_17822"/>
          <p:cNvPicPr>
            <a:picLocks noChangeAspect="1" noChangeArrowheads="1"/>
          </p:cNvPicPr>
          <p:nvPr/>
        </p:nvPicPr>
        <p:blipFill>
          <a:blip r:embed="rId4"/>
          <a:srcRect/>
          <a:stretch>
            <a:fillRect/>
          </a:stretch>
        </p:blipFill>
        <p:spPr bwMode="auto">
          <a:xfrm>
            <a:off x="4440116" y="2286001"/>
            <a:ext cx="4703885" cy="3821113"/>
          </a:xfrm>
          <a:prstGeom prst="rect">
            <a:avLst/>
          </a:prstGeom>
          <a:noFill/>
          <a:ln w="9525">
            <a:noFill/>
            <a:miter lim="800000"/>
            <a:headEnd/>
            <a:tailEnd/>
          </a:ln>
        </p:spPr>
      </p:pic>
      <p:sp>
        <p:nvSpPr>
          <p:cNvPr id="39944" name="Text Box 3"/>
          <p:cNvSpPr txBox="1">
            <a:spLocks noChangeArrowheads="1"/>
          </p:cNvSpPr>
          <p:nvPr/>
        </p:nvSpPr>
        <p:spPr bwMode="auto">
          <a:xfrm>
            <a:off x="4308231" y="4572000"/>
            <a:ext cx="2475035" cy="285750"/>
          </a:xfrm>
          <a:prstGeom prst="rect">
            <a:avLst/>
          </a:prstGeom>
          <a:noFill/>
          <a:ln w="9525">
            <a:noFill/>
            <a:miter lim="800000"/>
            <a:headEnd/>
            <a:tailEnd/>
          </a:ln>
        </p:spPr>
        <p:txBody>
          <a:bodyPr>
            <a:spAutoFit/>
          </a:bodyPr>
          <a:lstStyle/>
          <a:p>
            <a:pPr algn="r">
              <a:spcBef>
                <a:spcPct val="50000"/>
              </a:spcBef>
            </a:pPr>
            <a:r>
              <a:rPr lang="en-US" sz="1200">
                <a:solidFill>
                  <a:schemeClr val="bg1"/>
                </a:solidFill>
                <a:latin typeface="Century Gothic" pitchFamily="34" charset="0"/>
              </a:rPr>
              <a:t>MUIR &amp; RIGGS GLACIER </a:t>
            </a:r>
            <a:r>
              <a:rPr lang="en-US" sz="1200" b="1">
                <a:solidFill>
                  <a:schemeClr val="bg1"/>
                </a:solidFill>
                <a:latin typeface="Century Gothic" pitchFamily="34" charset="0"/>
              </a:rPr>
              <a:t>2004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395654" y="765176"/>
            <a:ext cx="8569569" cy="5724644"/>
          </a:xfrm>
          <a:prstGeom prst="rect">
            <a:avLst/>
          </a:prstGeom>
          <a:noFill/>
          <a:ln w="9525">
            <a:noFill/>
            <a:miter lim="800000"/>
            <a:headEnd/>
            <a:tailEnd/>
          </a:ln>
        </p:spPr>
        <p:txBody>
          <a:bodyPr>
            <a:spAutoFit/>
          </a:bodyPr>
          <a:lstStyle/>
          <a:p>
            <a:pPr marL="441325" indent="-441325">
              <a:defRPr/>
            </a:pPr>
            <a:r>
              <a:rPr lang="en-GB" dirty="0">
                <a:latin typeface="QuickType" pitchFamily="34" charset="0"/>
              </a:rPr>
              <a:t>Have both ‘cause and effects’ been ‘proven’? Is the earth warming, and are humans causing it?</a:t>
            </a:r>
          </a:p>
          <a:p>
            <a:pPr marL="441325" indent="-441325">
              <a:defRPr/>
            </a:pPr>
            <a:r>
              <a:rPr lang="en-GB" sz="3600" b="1" dirty="0">
                <a:latin typeface="QuickType" pitchFamily="34" charset="0"/>
              </a:rPr>
              <a:t> </a:t>
            </a:r>
            <a:endParaRPr lang="en-GB" sz="1400" b="1" dirty="0">
              <a:latin typeface="QuickType" pitchFamily="34" charset="0"/>
            </a:endParaRPr>
          </a:p>
          <a:p>
            <a:pPr marL="441325" indent="-441325">
              <a:defRPr/>
            </a:pPr>
            <a:r>
              <a:rPr lang="en-GB" sz="1400" dirty="0">
                <a:latin typeface="QuickType" pitchFamily="34" charset="0"/>
              </a:rPr>
              <a:t>Main Point</a:t>
            </a:r>
          </a:p>
          <a:p>
            <a:pPr marL="441325" indent="-441325">
              <a:buFontTx/>
              <a:buChar char="•"/>
              <a:defRPr/>
            </a:pPr>
            <a:r>
              <a:rPr lang="en-GB" sz="1400" dirty="0">
                <a:latin typeface="QuickType" pitchFamily="34" charset="0"/>
              </a:rPr>
              <a:t>A theory can never be proven but the weight of evidence in favour of both these statements is now becoming overwhelming.  </a:t>
            </a:r>
          </a:p>
          <a:p>
            <a:pPr marL="441325" indent="-441325">
              <a:defRPr/>
            </a:pPr>
            <a:endParaRPr lang="en-GB" sz="1400" dirty="0">
              <a:latin typeface="QuickType" pitchFamily="34" charset="0"/>
            </a:endParaRPr>
          </a:p>
          <a:p>
            <a:pPr marL="441325" indent="-441325">
              <a:defRPr/>
            </a:pPr>
            <a:endParaRPr lang="en-GB" sz="1400" dirty="0">
              <a:latin typeface="QuickType" pitchFamily="34" charset="0"/>
            </a:endParaRPr>
          </a:p>
          <a:p>
            <a:pPr marL="441325" indent="-441325">
              <a:defRPr/>
            </a:pPr>
            <a:r>
              <a:rPr lang="en-GB" sz="1400" dirty="0">
                <a:latin typeface="QuickType" pitchFamily="34" charset="0"/>
              </a:rPr>
              <a:t>Detail</a:t>
            </a:r>
          </a:p>
          <a:p>
            <a:pPr marL="441325" indent="-441325">
              <a:defRPr/>
            </a:pPr>
            <a:r>
              <a:rPr lang="en-GB" sz="1400" dirty="0">
                <a:latin typeface="QuickType" pitchFamily="34" charset="0"/>
              </a:rPr>
              <a:t>The 4</a:t>
            </a:r>
            <a:r>
              <a:rPr lang="en-GB" sz="1400" baseline="30000" dirty="0">
                <a:latin typeface="QuickType" pitchFamily="34" charset="0"/>
              </a:rPr>
              <a:t>th</a:t>
            </a:r>
            <a:r>
              <a:rPr lang="en-GB" sz="1400" dirty="0">
                <a:latin typeface="QuickType" pitchFamily="34" charset="0"/>
              </a:rPr>
              <a:t> IPCC report published in 2007 states, </a:t>
            </a:r>
          </a:p>
          <a:p>
            <a:pPr marL="441325" indent="-441325">
              <a:buFontTx/>
              <a:buChar char="•"/>
              <a:defRPr/>
            </a:pPr>
            <a:r>
              <a:rPr lang="en-GB" sz="1400" dirty="0">
                <a:latin typeface="QuickType" pitchFamily="34" charset="0"/>
              </a:rPr>
              <a:t>“ 1-Warming of the climate system is unequivocal. </a:t>
            </a:r>
          </a:p>
          <a:p>
            <a:pPr marL="441325" indent="-441325">
              <a:buFontTx/>
              <a:buChar char="•"/>
              <a:defRPr/>
            </a:pPr>
            <a:r>
              <a:rPr lang="en-GB" sz="1400" dirty="0">
                <a:latin typeface="QuickType" pitchFamily="34" charset="0"/>
              </a:rPr>
              <a:t> 2-Most of the observed increase in globally averaged temperatures since the mid-20th century is very likely (confidence level &gt;90%) due to the  observed increase in human greenhouse gas concentrations.” </a:t>
            </a:r>
          </a:p>
          <a:p>
            <a:pPr marL="441325" indent="-441325">
              <a:defRPr/>
            </a:pPr>
            <a:endParaRPr lang="en-GB" sz="1400" dirty="0">
              <a:latin typeface="QuickType" pitchFamily="34" charset="0"/>
            </a:endParaRPr>
          </a:p>
          <a:p>
            <a:pPr>
              <a:defRPr/>
            </a:pPr>
            <a:r>
              <a:rPr lang="en-GB" sz="1400" dirty="0">
                <a:latin typeface="QuickType" pitchFamily="34" charset="0"/>
              </a:rPr>
              <a:t>This United Nations study, which was just awarded the 2007 Nobel peace prize, was the most comprehensive study of peer reviewed climate research ever undertaken, and one of the most comprehensive studies of any scientific question ever. Its conclusions are that “</a:t>
            </a:r>
            <a:r>
              <a:rPr lang="en-GB" sz="1400" dirty="0"/>
              <a:t>Unmitigated climate change would, in the long term, be </a:t>
            </a:r>
            <a:r>
              <a:rPr lang="en-GB" sz="1400" i="1" dirty="0"/>
              <a:t>likely</a:t>
            </a:r>
          </a:p>
          <a:p>
            <a:pPr>
              <a:defRPr/>
            </a:pPr>
            <a:r>
              <a:rPr lang="en-GB" sz="1400" dirty="0"/>
              <a:t>to exceed the capacity of natural, managed and human systems to adapt.”</a:t>
            </a:r>
            <a:endParaRPr lang="en-GB" sz="1400" dirty="0">
              <a:latin typeface="QuickType" pitchFamily="34" charset="0"/>
            </a:endParaRPr>
          </a:p>
          <a:p>
            <a:pPr marL="441325" indent="-441325">
              <a:defRPr/>
            </a:pPr>
            <a:endParaRPr lang="en-GB" sz="1400" dirty="0">
              <a:latin typeface="QuickType" pitchFamily="34" charset="0"/>
            </a:endParaRPr>
          </a:p>
          <a:p>
            <a:pPr marL="441325" indent="-441325">
              <a:buFontTx/>
              <a:buChar char="•"/>
              <a:defRPr/>
            </a:pPr>
            <a:endParaRPr lang="en-GB" sz="1400" dirty="0">
              <a:latin typeface="QuickType" pitchFamily="34" charset="0"/>
            </a:endParaRPr>
          </a:p>
          <a:p>
            <a:pPr marL="441325" indent="-441325">
              <a:buFontTx/>
              <a:buChar char="•"/>
              <a:defRPr/>
            </a:pPr>
            <a:r>
              <a:rPr lang="en-GB" sz="1400" dirty="0">
                <a:latin typeface="QuickType" pitchFamily="34" charset="0"/>
              </a:rPr>
              <a:t>Source: IPCC 2007 Climate Change Synthesis Report</a:t>
            </a:r>
          </a:p>
          <a:p>
            <a:pPr marL="441325" indent="-441325">
              <a:buFontTx/>
              <a:buChar char="•"/>
              <a:defRPr/>
            </a:pPr>
            <a:endParaRPr lang="en-GB" sz="1400" b="1" dirty="0">
              <a:latin typeface="QuickTyp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7">
                                            <p:txEl>
                                              <p:pRg st="2" end="2"/>
                                            </p:txEl>
                                          </p:spTgt>
                                        </p:tgtEl>
                                        <p:attrNameLst>
                                          <p:attrName>style.visibility</p:attrName>
                                        </p:attrNameLst>
                                      </p:cBhvr>
                                      <p:to>
                                        <p:strVal val="visible"/>
                                      </p:to>
                                    </p:set>
                                    <p:anim calcmode="lin" valueType="num">
                                      <p:cBhvr additive="base">
                                        <p:cTn id="7"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7">
                                            <p:txEl>
                                              <p:pRg st="3" end="3"/>
                                            </p:txEl>
                                          </p:spTgt>
                                        </p:tgtEl>
                                        <p:attrNameLst>
                                          <p:attrName>style.visibility</p:attrName>
                                        </p:attrNameLst>
                                      </p:cBhvr>
                                      <p:to>
                                        <p:strVal val="visible"/>
                                      </p:to>
                                    </p:set>
                                    <p:anim calcmode="lin" valueType="num">
                                      <p:cBhvr additive="base">
                                        <p:cTn id="13"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7">
                                            <p:txEl>
                                              <p:pRg st="6" end="6"/>
                                            </p:txEl>
                                          </p:spTgt>
                                        </p:tgtEl>
                                        <p:attrNameLst>
                                          <p:attrName>style.visibility</p:attrName>
                                        </p:attrNameLst>
                                      </p:cBhvr>
                                      <p:to>
                                        <p:strVal val="visible"/>
                                      </p:to>
                                    </p:set>
                                    <p:anim calcmode="lin" valueType="num">
                                      <p:cBhvr additive="base">
                                        <p:cTn id="19" dur="500" fill="hold"/>
                                        <p:tgtEl>
                                          <p:spTgt spid="4915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7">
                                            <p:txEl>
                                              <p:pRg st="7" end="7"/>
                                            </p:txEl>
                                          </p:spTgt>
                                        </p:tgtEl>
                                        <p:attrNameLst>
                                          <p:attrName>style.visibility</p:attrName>
                                        </p:attrNameLst>
                                      </p:cBhvr>
                                      <p:to>
                                        <p:strVal val="visible"/>
                                      </p:to>
                                    </p:set>
                                    <p:anim calcmode="lin" valueType="num">
                                      <p:cBhvr additive="base">
                                        <p:cTn id="25" dur="500" fill="hold"/>
                                        <p:tgtEl>
                                          <p:spTgt spid="4915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7">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157">
                                            <p:txEl>
                                              <p:pRg st="8" end="8"/>
                                            </p:txEl>
                                          </p:spTgt>
                                        </p:tgtEl>
                                        <p:attrNameLst>
                                          <p:attrName>style.visibility</p:attrName>
                                        </p:attrNameLst>
                                      </p:cBhvr>
                                      <p:to>
                                        <p:strVal val="visible"/>
                                      </p:to>
                                    </p:set>
                                    <p:anim calcmode="lin" valueType="num">
                                      <p:cBhvr additive="base">
                                        <p:cTn id="29" dur="500" fill="hold"/>
                                        <p:tgtEl>
                                          <p:spTgt spid="4915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157">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9157">
                                            <p:txEl>
                                              <p:pRg st="9" end="9"/>
                                            </p:txEl>
                                          </p:spTgt>
                                        </p:tgtEl>
                                        <p:attrNameLst>
                                          <p:attrName>style.visibility</p:attrName>
                                        </p:attrNameLst>
                                      </p:cBhvr>
                                      <p:to>
                                        <p:strVal val="visible"/>
                                      </p:to>
                                    </p:set>
                                    <p:anim calcmode="lin" valueType="num">
                                      <p:cBhvr additive="base">
                                        <p:cTn id="33" dur="500" fill="hold"/>
                                        <p:tgtEl>
                                          <p:spTgt spid="4915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9157">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9157">
                                            <p:txEl>
                                              <p:pRg st="11" end="11"/>
                                            </p:txEl>
                                          </p:spTgt>
                                        </p:tgtEl>
                                        <p:attrNameLst>
                                          <p:attrName>style.visibility</p:attrName>
                                        </p:attrNameLst>
                                      </p:cBhvr>
                                      <p:to>
                                        <p:strVal val="visible"/>
                                      </p:to>
                                    </p:set>
                                    <p:anim calcmode="lin" valueType="num">
                                      <p:cBhvr additive="base">
                                        <p:cTn id="37" dur="500" fill="hold"/>
                                        <p:tgtEl>
                                          <p:spTgt spid="49157">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7">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157">
                                            <p:txEl>
                                              <p:pRg st="12" end="12"/>
                                            </p:txEl>
                                          </p:spTgt>
                                        </p:tgtEl>
                                        <p:attrNameLst>
                                          <p:attrName>style.visibility</p:attrName>
                                        </p:attrNameLst>
                                      </p:cBhvr>
                                      <p:to>
                                        <p:strVal val="visible"/>
                                      </p:to>
                                    </p:set>
                                    <p:anim calcmode="lin" valueType="num">
                                      <p:cBhvr additive="base">
                                        <p:cTn id="41" dur="500" fill="hold"/>
                                        <p:tgtEl>
                                          <p:spTgt spid="49157">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9157">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9157">
                                            <p:txEl>
                                              <p:pRg st="15" end="15"/>
                                            </p:txEl>
                                          </p:spTgt>
                                        </p:tgtEl>
                                        <p:attrNameLst>
                                          <p:attrName>style.visibility</p:attrName>
                                        </p:attrNameLst>
                                      </p:cBhvr>
                                      <p:to>
                                        <p:strVal val="visible"/>
                                      </p:to>
                                    </p:set>
                                    <p:anim calcmode="lin" valueType="num">
                                      <p:cBhvr additive="base">
                                        <p:cTn id="45" dur="500" fill="hold"/>
                                        <p:tgtEl>
                                          <p:spTgt spid="49157">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915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4" descr="Australian drought"/>
          <p:cNvPicPr>
            <a:picLocks noChangeAspect="1" noChangeArrowheads="1"/>
          </p:cNvPicPr>
          <p:nvPr/>
        </p:nvPicPr>
        <p:blipFill>
          <a:blip r:embed="rId3"/>
          <a:srcRect/>
          <a:stretch>
            <a:fillRect/>
          </a:stretch>
        </p:blipFill>
        <p:spPr bwMode="auto">
          <a:xfrm>
            <a:off x="2483828" y="2165229"/>
            <a:ext cx="4204188" cy="4248150"/>
          </a:xfrm>
          <a:prstGeom prst="rect">
            <a:avLst/>
          </a:prstGeom>
          <a:noFill/>
          <a:ln w="9525">
            <a:noFill/>
            <a:miter lim="800000"/>
            <a:headEnd/>
            <a:tailEnd/>
          </a:ln>
        </p:spPr>
      </p:pic>
      <p:sp>
        <p:nvSpPr>
          <p:cNvPr id="68611" name="Rectangle 5"/>
          <p:cNvSpPr>
            <a:spLocks noChangeArrowheads="1"/>
          </p:cNvSpPr>
          <p:nvPr/>
        </p:nvSpPr>
        <p:spPr bwMode="auto">
          <a:xfrm>
            <a:off x="0" y="654050"/>
            <a:ext cx="184666" cy="369332"/>
          </a:xfrm>
          <a:prstGeom prst="rect">
            <a:avLst/>
          </a:prstGeom>
          <a:noFill/>
          <a:ln w="9525">
            <a:noFill/>
            <a:miter lim="800000"/>
            <a:headEnd/>
            <a:tailEnd/>
          </a:ln>
        </p:spPr>
        <p:txBody>
          <a:bodyPr wrap="none">
            <a:prstTxWarp prst="textNoShape">
              <a:avLst/>
            </a:prstTxWarp>
            <a:spAutoFit/>
          </a:bodyPr>
          <a:lstStyle/>
          <a:p>
            <a:endParaRPr lang="en-US">
              <a:solidFill>
                <a:schemeClr val="tx2"/>
              </a:solidFill>
            </a:endParaRPr>
          </a:p>
        </p:txBody>
      </p:sp>
      <p:sp>
        <p:nvSpPr>
          <p:cNvPr id="68612" name="Rectangle 6"/>
          <p:cNvSpPr>
            <a:spLocks noGrp="1" noChangeArrowheads="1"/>
          </p:cNvSpPr>
          <p:nvPr>
            <p:ph type="title"/>
          </p:nvPr>
        </p:nvSpPr>
        <p:spPr>
          <a:xfrm>
            <a:off x="184667" y="274637"/>
            <a:ext cx="8742022" cy="1808961"/>
          </a:xfrm>
        </p:spPr>
        <p:txBody>
          <a:bodyPr/>
          <a:lstStyle/>
          <a:p>
            <a:pPr eaLnBrk="1" hangingPunct="1"/>
            <a:r>
              <a:rPr lang="en-GB" sz="3600" dirty="0">
                <a:solidFill>
                  <a:srgbClr val="333399"/>
                </a:solidFill>
              </a:rPr>
              <a:t>What are the main problems </a:t>
            </a:r>
            <a:br>
              <a:rPr lang="en-GB" sz="3600" dirty="0">
                <a:solidFill>
                  <a:srgbClr val="333399"/>
                </a:solidFill>
              </a:rPr>
            </a:br>
            <a:r>
              <a:rPr lang="en-GB" sz="3600" dirty="0">
                <a:solidFill>
                  <a:srgbClr val="333399"/>
                </a:solidFill>
              </a:rPr>
              <a:t>with out of </a:t>
            </a:r>
            <a:r>
              <a:rPr lang="en-GB" sz="3600" dirty="0" smtClean="0">
                <a:solidFill>
                  <a:srgbClr val="333399"/>
                </a:solidFill>
              </a:rPr>
              <a:t>control (runaway) Climate Change?</a:t>
            </a:r>
            <a:endParaRPr lang="en-US" sz="3600" dirty="0">
              <a:solidFill>
                <a:srgbClr val="333399"/>
              </a:solidFill>
            </a:endParaRPr>
          </a:p>
        </p:txBody>
      </p:sp>
      <p:sp>
        <p:nvSpPr>
          <p:cNvPr id="68613" name="Text Box 8"/>
          <p:cNvSpPr txBox="1">
            <a:spLocks noChangeArrowheads="1"/>
          </p:cNvSpPr>
          <p:nvPr/>
        </p:nvSpPr>
        <p:spPr bwMode="auto">
          <a:xfrm>
            <a:off x="323850" y="6583364"/>
            <a:ext cx="1829948" cy="276999"/>
          </a:xfrm>
          <a:prstGeom prst="rect">
            <a:avLst/>
          </a:prstGeom>
          <a:noFill/>
          <a:ln w="9525">
            <a:noFill/>
            <a:miter lim="800000"/>
            <a:headEnd/>
            <a:tailEnd/>
          </a:ln>
        </p:spPr>
        <p:txBody>
          <a:bodyPr wrap="none">
            <a:prstTxWarp prst="textNoShape">
              <a:avLst/>
            </a:prstTxWarp>
            <a:spAutoFit/>
          </a:bodyPr>
          <a:lstStyle/>
          <a:p>
            <a:r>
              <a:rPr lang="en-GB" sz="1200">
                <a:solidFill>
                  <a:schemeClr val="bg2"/>
                </a:solidFill>
                <a:latin typeface="QuickType" pitchFamily="34" charset="0"/>
              </a:rPr>
              <a:t>Transition Training 2007</a:t>
            </a:r>
          </a:p>
        </p:txBody>
      </p:sp>
      <p:sp>
        <p:nvSpPr>
          <p:cNvPr id="68614" name="Text Box 9"/>
          <p:cNvSpPr txBox="1">
            <a:spLocks noChangeArrowheads="1"/>
          </p:cNvSpPr>
          <p:nvPr/>
        </p:nvSpPr>
        <p:spPr bwMode="auto">
          <a:xfrm>
            <a:off x="8471355" y="361662"/>
            <a:ext cx="393056" cy="584775"/>
          </a:xfrm>
          <a:prstGeom prst="rect">
            <a:avLst/>
          </a:prstGeom>
          <a:noFill/>
          <a:ln w="9525">
            <a:noFill/>
            <a:miter lim="800000"/>
            <a:headEnd/>
            <a:tailEnd/>
          </a:ln>
        </p:spPr>
        <p:txBody>
          <a:bodyPr wrap="none">
            <a:prstTxWarp prst="textNoShape">
              <a:avLst/>
            </a:prstTxWarp>
            <a:spAutoFit/>
          </a:bodyPr>
          <a:lstStyle/>
          <a:p>
            <a:r>
              <a:rPr lang="en-GB" sz="3200" b="1" dirty="0"/>
              <a:t>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2891</TotalTime>
  <Words>1845</Words>
  <Application>Microsoft Macintosh PowerPoint</Application>
  <PresentationFormat>On-screen Show (4:3)</PresentationFormat>
  <Paragraphs>178</Paragraphs>
  <Slides>16</Slides>
  <Notes>14</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The carbon cycle</vt:lpstr>
      <vt:lpstr>The active carbon cycle </vt:lpstr>
      <vt:lpstr>CO2 levels over the past 60000 years</vt:lpstr>
      <vt:lpstr>The natural carbon cycle and human effects</vt:lpstr>
      <vt:lpstr>What is climate change?</vt:lpstr>
      <vt:lpstr>Slide 6</vt:lpstr>
      <vt:lpstr>Have we proved the Climate is Changing?</vt:lpstr>
      <vt:lpstr>Slide 8</vt:lpstr>
      <vt:lpstr>What are the main problems  with out of control (runaway) Climate Change?</vt:lpstr>
      <vt:lpstr>What are the main problems with out of control CC?</vt:lpstr>
      <vt:lpstr>Slide 11</vt:lpstr>
      <vt:lpstr>Slide 12</vt:lpstr>
      <vt:lpstr>Responses to Peak Oil &amp; Climate Change </vt:lpstr>
      <vt:lpstr>Response to Peak Oil and Climate Change</vt:lpstr>
      <vt:lpstr>Slide 15</vt:lpstr>
      <vt:lpstr>Slide 16</vt:lpstr>
    </vt:vector>
  </TitlesOfParts>
  <Company>Greenspire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Ed Mitchell</cp:lastModifiedBy>
  <cp:revision>18</cp:revision>
  <dcterms:created xsi:type="dcterms:W3CDTF">2011-01-24T17:13:01Z</dcterms:created>
  <dcterms:modified xsi:type="dcterms:W3CDTF">2011-01-24T17:15:21Z</dcterms:modified>
</cp:coreProperties>
</file>