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vml" ContentType="application/vnd.openxmlformats-officedocument.vmlDrawing"/>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notesSlides/notesSlide12.xml" ContentType="application/vnd.openxmlformats-officedocument.presentationml.notesSlide+xml"/>
  <Override PartName="/docProps/app.xml" ContentType="application/vnd.openxmlformats-officedocument.extended-properties+xml"/>
  <Default Extension="wmf" ContentType="image/x-wmf"/>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8"/>
  </p:notesMasterIdLst>
  <p:sldIdLst>
    <p:sldId id="257" r:id="rId2"/>
    <p:sldId id="258" r:id="rId3"/>
    <p:sldId id="259" r:id="rId4"/>
    <p:sldId id="260" r:id="rId5"/>
    <p:sldId id="261" r:id="rId6"/>
    <p:sldId id="262" r:id="rId7"/>
    <p:sldId id="277" r:id="rId8"/>
    <p:sldId id="278" r:id="rId9"/>
    <p:sldId id="263" r:id="rId10"/>
    <p:sldId id="264" r:id="rId11"/>
    <p:sldId id="279" r:id="rId12"/>
    <p:sldId id="280" r:id="rId13"/>
    <p:sldId id="265" r:id="rId14"/>
    <p:sldId id="266" r:id="rId15"/>
    <p:sldId id="281" r:id="rId16"/>
    <p:sldId id="282" r:id="rId17"/>
    <p:sldId id="267" r:id="rId18"/>
    <p:sldId id="268" r:id="rId19"/>
    <p:sldId id="269" r:id="rId20"/>
    <p:sldId id="270" r:id="rId21"/>
    <p:sldId id="271" r:id="rId22"/>
    <p:sldId id="272" r:id="rId23"/>
    <p:sldId id="283" r:id="rId24"/>
    <p:sldId id="274" r:id="rId25"/>
    <p:sldId id="284" r:id="rId26"/>
    <p:sldId id="276" r:id="rId27"/>
  </p:sldIdLst>
  <p:sldSz cx="9144000" cy="6858000" type="screen4x3"/>
  <p:notesSz cx="68834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20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image" Target="../media/image5.png"/><Relationship Id="rId2"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95300"/>
          </a:xfrm>
          <a:prstGeom prst="rect">
            <a:avLst/>
          </a:prstGeom>
        </p:spPr>
        <p:txBody>
          <a:bodyPr vert="horz" lIns="95939" tIns="47969" rIns="95939" bIns="47969" rtlCol="0"/>
          <a:lstStyle>
            <a:lvl1pPr algn="l">
              <a:defRPr sz="1300"/>
            </a:lvl1pPr>
          </a:lstStyle>
          <a:p>
            <a:endParaRPr lang="en-US"/>
          </a:p>
        </p:txBody>
      </p:sp>
      <p:sp>
        <p:nvSpPr>
          <p:cNvPr id="3" name="Date Placeholder 2"/>
          <p:cNvSpPr>
            <a:spLocks noGrp="1"/>
          </p:cNvSpPr>
          <p:nvPr>
            <p:ph type="dt" idx="1"/>
          </p:nvPr>
        </p:nvSpPr>
        <p:spPr>
          <a:xfrm>
            <a:off x="3899000" y="0"/>
            <a:ext cx="2982807" cy="495300"/>
          </a:xfrm>
          <a:prstGeom prst="rect">
            <a:avLst/>
          </a:prstGeom>
        </p:spPr>
        <p:txBody>
          <a:bodyPr vert="horz" lIns="95939" tIns="47969" rIns="95939" bIns="47969" rtlCol="0"/>
          <a:lstStyle>
            <a:lvl1pPr algn="r">
              <a:defRPr sz="1300"/>
            </a:lvl1pPr>
          </a:lstStyle>
          <a:p>
            <a:fld id="{B5C70FFC-C6AC-B34B-AC85-1C5C7526726E}" type="datetimeFigureOut">
              <a:rPr lang="en-US" smtClean="0"/>
              <a:pPr/>
              <a:t>1/24/11</a:t>
            </a:fld>
            <a:endParaRPr lang="en-US"/>
          </a:p>
        </p:txBody>
      </p:sp>
      <p:sp>
        <p:nvSpPr>
          <p:cNvPr id="4" name="Slide Image Placeholder 3"/>
          <p:cNvSpPr>
            <a:spLocks noGrp="1" noRot="1" noChangeAspect="1"/>
          </p:cNvSpPr>
          <p:nvPr>
            <p:ph type="sldImg" idx="2"/>
          </p:nvPr>
        </p:nvSpPr>
        <p:spPr>
          <a:xfrm>
            <a:off x="965200" y="742950"/>
            <a:ext cx="4953000" cy="3714750"/>
          </a:xfrm>
          <a:prstGeom prst="rect">
            <a:avLst/>
          </a:prstGeom>
          <a:noFill/>
          <a:ln w="12700">
            <a:solidFill>
              <a:prstClr val="black"/>
            </a:solidFill>
          </a:ln>
        </p:spPr>
        <p:txBody>
          <a:bodyPr vert="horz" lIns="95939" tIns="47969" rIns="95939" bIns="47969" rtlCol="0" anchor="ctr"/>
          <a:lstStyle/>
          <a:p>
            <a:endParaRPr lang="en-US"/>
          </a:p>
        </p:txBody>
      </p:sp>
      <p:sp>
        <p:nvSpPr>
          <p:cNvPr id="5" name="Notes Placeholder 4"/>
          <p:cNvSpPr>
            <a:spLocks noGrp="1"/>
          </p:cNvSpPr>
          <p:nvPr>
            <p:ph type="body" sz="quarter" idx="3"/>
          </p:nvPr>
        </p:nvSpPr>
        <p:spPr>
          <a:xfrm>
            <a:off x="688340" y="4705350"/>
            <a:ext cx="5506720" cy="4457700"/>
          </a:xfrm>
          <a:prstGeom prst="rect">
            <a:avLst/>
          </a:prstGeom>
        </p:spPr>
        <p:txBody>
          <a:bodyPr vert="horz" lIns="95939" tIns="47969" rIns="95939" bIns="47969"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08981"/>
            <a:ext cx="2982807" cy="495300"/>
          </a:xfrm>
          <a:prstGeom prst="rect">
            <a:avLst/>
          </a:prstGeom>
        </p:spPr>
        <p:txBody>
          <a:bodyPr vert="horz" lIns="95939" tIns="47969" rIns="95939" bIns="47969" rtlCol="0" anchor="b"/>
          <a:lstStyle>
            <a:lvl1pPr algn="l">
              <a:defRPr sz="1300"/>
            </a:lvl1pPr>
          </a:lstStyle>
          <a:p>
            <a:endParaRPr lang="en-US"/>
          </a:p>
        </p:txBody>
      </p:sp>
      <p:sp>
        <p:nvSpPr>
          <p:cNvPr id="7" name="Slide Number Placeholder 6"/>
          <p:cNvSpPr>
            <a:spLocks noGrp="1"/>
          </p:cNvSpPr>
          <p:nvPr>
            <p:ph type="sldNum" sz="quarter" idx="5"/>
          </p:nvPr>
        </p:nvSpPr>
        <p:spPr>
          <a:xfrm>
            <a:off x="3899000" y="9408981"/>
            <a:ext cx="2982807" cy="495300"/>
          </a:xfrm>
          <a:prstGeom prst="rect">
            <a:avLst/>
          </a:prstGeom>
        </p:spPr>
        <p:txBody>
          <a:bodyPr vert="horz" lIns="95939" tIns="47969" rIns="95939" bIns="47969" rtlCol="0" anchor="b"/>
          <a:lstStyle>
            <a:lvl1pPr algn="r">
              <a:defRPr sz="1300"/>
            </a:lvl1pPr>
          </a:lstStyle>
          <a:p>
            <a:fld id="{35951492-B0B4-624B-B4D4-F212188268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439552C-54B5-5241-B938-32D98DB76A57}" type="slidenum">
              <a:rPr lang="en-GB"/>
              <a:pPr/>
              <a:t>1</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1380B21-1C0F-D846-AD0C-4DBCE5AA6F1E}" type="slidenum">
              <a:rPr lang="en-GB"/>
              <a:pPr/>
              <a:t>10</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GB">
                <a:latin typeface="Arial" pitchFamily="-112" charset="0"/>
                <a:cs typeface="Arial" pitchFamily="-112" charset="0"/>
              </a:rPr>
              <a:t>This slide looks at the historical data and the likely projected supply demand and discovery. The key thing is rapid rise of demand coupled with decreasing supply, and ever lower discovery.  </a:t>
            </a:r>
          </a:p>
          <a:p>
            <a:pPr eaLnBrk="1" hangingPunct="1"/>
            <a:r>
              <a:rPr lang="en-GB">
                <a:latin typeface="Arial" pitchFamily="-112" charset="0"/>
                <a:cs typeface="Arial" pitchFamily="-112" charset="0"/>
              </a:rPr>
              <a:t>Oil production has hit a plateau at around 85 million barrels per day for nearly two years with no signs of it increasing, despite the increased prices and more being spent on exploration.  </a:t>
            </a:r>
          </a:p>
          <a:p>
            <a:pPr eaLnBrk="1" hangingPunct="1"/>
            <a:endParaRPr lang="en-US">
              <a:latin typeface="Arial" pitchFamily="-112" charset="0"/>
              <a:cs typeface="Arial" pitchFamily="-11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86038"/>
            <a:fld id="{E7E8A3B4-B697-4A86-9941-168CB5562DDC}" type="slidenum">
              <a:rPr lang="en-GB" smtClean="0"/>
              <a:pPr defTabSz="986038"/>
              <a:t>11</a:t>
            </a:fld>
            <a:endParaRPr lang="en-GB"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86038"/>
            <a:fld id="{2F8113B0-3D16-4DD3-B40D-B143A9434FD4}" type="slidenum">
              <a:rPr lang="en-GB" smtClean="0"/>
              <a:pPr defTabSz="986038"/>
              <a:t>12</a:t>
            </a:fld>
            <a:endParaRPr lang="en-GB"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DBF3CDC-E69E-8847-BA09-5CE5408E1BF3}" type="slidenum">
              <a:rPr lang="en-GB"/>
              <a:pPr/>
              <a:t>13</a:t>
            </a:fld>
            <a:endParaRPr lang="en-GB"/>
          </a:p>
        </p:txBody>
      </p:sp>
      <p:sp>
        <p:nvSpPr>
          <p:cNvPr id="33795" name="Rectangle 2"/>
          <p:cNvSpPr>
            <a:spLocks noGrp="1" noRot="1" noChangeAspect="1" noChangeArrowheads="1" noTextEdit="1"/>
          </p:cNvSpPr>
          <p:nvPr>
            <p:ph type="sldImg"/>
          </p:nvPr>
        </p:nvSpPr>
        <p:spPr>
          <a:xfrm>
            <a:off x="963613" y="754063"/>
            <a:ext cx="4953000" cy="3714750"/>
          </a:xfrm>
          <a:ln/>
        </p:spPr>
      </p:sp>
      <p:sp>
        <p:nvSpPr>
          <p:cNvPr id="33796" name="Text Box 3"/>
          <p:cNvSpPr>
            <a:spLocks noGrp="1" noChangeArrowheads="1"/>
          </p:cNvSpPr>
          <p:nvPr>
            <p:ph type="body" idx="1"/>
          </p:nvPr>
        </p:nvSpPr>
        <p:spPr>
          <a:xfrm>
            <a:off x="688976" y="0"/>
            <a:ext cx="5505450" cy="12280900"/>
          </a:xfrm>
          <a:noFill/>
          <a:ln/>
        </p:spPr>
        <p:txBody>
          <a:bodyPr lIns="0" tIns="0" rIns="0" bIns="0">
            <a:normAutofit fontScale="92500"/>
          </a:bodyPr>
          <a:lstStyle/>
          <a:p>
            <a:pPr marL="0" lvl="1" defTabSz="449260">
              <a:lnSpc>
                <a:spcPct val="93000"/>
              </a:lnSpc>
              <a:spcBef>
                <a:spcPct val="0"/>
              </a:spcBef>
              <a:buSzPct val="75000"/>
              <a:tabLst>
                <a:tab pos="723894" algn="l"/>
                <a:tab pos="1447789" algn="l"/>
                <a:tab pos="2171683" algn="l"/>
                <a:tab pos="2895578" algn="l"/>
                <a:tab pos="3619472" algn="l"/>
                <a:tab pos="4343368" algn="l"/>
                <a:tab pos="5067262" algn="l"/>
                <a:tab pos="5791157" algn="l"/>
              </a:tabLst>
            </a:pPr>
            <a:r>
              <a:rPr lang="en-GB" sz="2400" dirty="0">
                <a:latin typeface="Arial" pitchFamily="-112" charset="0"/>
                <a:ea typeface="Arial Unicode MS" pitchFamily="-112" charset="0"/>
                <a:cs typeface="Arial Unicode MS" pitchFamily="-112" charset="0"/>
              </a:rPr>
              <a:t>64/98 post peak, 60 in terminal decline. </a:t>
            </a:r>
          </a:p>
          <a:p>
            <a:pPr marL="0" lvl="1" defTabSz="449260">
              <a:lnSpc>
                <a:spcPct val="93000"/>
              </a:lnSpc>
              <a:spcBef>
                <a:spcPct val="0"/>
              </a:spcBef>
              <a:buSzPct val="75000"/>
              <a:tabLst>
                <a:tab pos="723894" algn="l"/>
                <a:tab pos="1447789" algn="l"/>
                <a:tab pos="2171683" algn="l"/>
                <a:tab pos="2895578" algn="l"/>
                <a:tab pos="3619472" algn="l"/>
                <a:tab pos="4343368" algn="l"/>
                <a:tab pos="5067262" algn="l"/>
                <a:tab pos="5791157" algn="l"/>
              </a:tabLst>
            </a:pPr>
            <a:endParaRPr lang="en-GB" sz="2400" dirty="0">
              <a:latin typeface="Arial" pitchFamily="-112" charset="0"/>
              <a:ea typeface="Arial Unicode MS" pitchFamily="-112" charset="0"/>
              <a:cs typeface="Arial Unicode MS" pitchFamily="-112" charset="0"/>
            </a:endParaRPr>
          </a:p>
          <a:p>
            <a:pPr marL="0" lvl="1" defTabSz="449260">
              <a:lnSpc>
                <a:spcPct val="93000"/>
              </a:lnSpc>
              <a:spcBef>
                <a:spcPct val="0"/>
              </a:spcBef>
              <a:buSzPct val="75000"/>
              <a:tabLst>
                <a:tab pos="723894" algn="l"/>
                <a:tab pos="1447789" algn="l"/>
                <a:tab pos="2171683" algn="l"/>
                <a:tab pos="2895578" algn="l"/>
                <a:tab pos="3619472" algn="l"/>
                <a:tab pos="4343368" algn="l"/>
                <a:tab pos="5067262" algn="l"/>
                <a:tab pos="5791157" algn="l"/>
              </a:tabLst>
            </a:pPr>
            <a:r>
              <a:rPr lang="en-GB" sz="2400" dirty="0">
                <a:latin typeface="Arial" pitchFamily="-112" charset="0"/>
                <a:ea typeface="Arial Unicode MS" pitchFamily="-112" charset="0"/>
                <a:cs typeface="Arial Unicode MS" pitchFamily="-112" charset="0"/>
              </a:rPr>
              <a:t>Some odd ones out – like Russia and a couple of the OPEC members – but 60 countries are in outright decline. </a:t>
            </a: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endParaRPr lang="en-GB" sz="2400" dirty="0">
              <a:latin typeface="Arial" pitchFamily="-112" charset="0"/>
              <a:ea typeface="Arial Unicode MS" pitchFamily="-112" charset="0"/>
              <a:cs typeface="Arial Unicode MS" pitchFamily="-112" charset="0"/>
            </a:endParaRP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r>
              <a:rPr lang="en-GB" sz="2400" dirty="0">
                <a:latin typeface="Arial" pitchFamily="-112" charset="0"/>
                <a:ea typeface="Arial Unicode MS" pitchFamily="-112" charset="0"/>
                <a:cs typeface="Arial Unicode MS" pitchFamily="-112" charset="0"/>
              </a:rPr>
              <a:t> - UK peaked 1999 – dropped well over 30%</a:t>
            </a: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endParaRPr lang="en-GB" sz="2400" dirty="0">
              <a:latin typeface="Arial" pitchFamily="-112" charset="0"/>
              <a:ea typeface="Arial Unicode MS" pitchFamily="-112" charset="0"/>
              <a:cs typeface="Arial Unicode MS" pitchFamily="-112" charset="0"/>
            </a:endParaRP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r>
              <a:rPr lang="en-GB" sz="2400" dirty="0">
                <a:latin typeface="Arial" pitchFamily="-112" charset="0"/>
                <a:ea typeface="Arial Unicode MS" pitchFamily="-112" charset="0"/>
                <a:cs typeface="Arial Unicode MS" pitchFamily="-112" charset="0"/>
              </a:rPr>
              <a:t>  - Seems to be a new one every year – Mexico and Denmark just gone...</a:t>
            </a: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endParaRPr lang="en-GB" sz="2400" dirty="0">
              <a:latin typeface="Arial" pitchFamily="-112" charset="0"/>
              <a:ea typeface="Arial Unicode MS" pitchFamily="-112" charset="0"/>
              <a:cs typeface="Arial Unicode MS" pitchFamily="-112" charset="0"/>
            </a:endParaRP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r>
              <a:rPr lang="en-GB" sz="2400" dirty="0">
                <a:latin typeface="Arial" pitchFamily="-112" charset="0"/>
                <a:ea typeface="Arial Unicode MS" pitchFamily="-112" charset="0"/>
                <a:cs typeface="Arial Unicode MS" pitchFamily="-112" charset="0"/>
              </a:rPr>
              <a:t> - analyse the world in bigger blocs – OECD has been in decline since 1997, and universally agreed that oil production in the entire world bar OPEC will peak in 2010-ish</a:t>
            </a: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endParaRPr lang="en-GB" sz="2400" dirty="0">
              <a:latin typeface="Arial" pitchFamily="-112" charset="0"/>
              <a:ea typeface="Arial Unicode MS" pitchFamily="-112" charset="0"/>
              <a:cs typeface="Arial Unicode MS" pitchFamily="-112" charset="0"/>
            </a:endParaRP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r>
              <a:rPr lang="en-GB" sz="2400" dirty="0">
                <a:latin typeface="Arial" pitchFamily="-112" charset="0"/>
                <a:ea typeface="Arial Unicode MS" pitchFamily="-112" charset="0"/>
                <a:cs typeface="Arial Unicode MS" pitchFamily="-112" charset="0"/>
              </a:rPr>
              <a:t> -  not just peak oil forecasters believe this -  also International Energy Agency, US govt, other oil companies, major international oil consultancies – all agree non-OPEC peak early in the next decade.</a:t>
            </a: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endParaRPr lang="en-GB" sz="2400" dirty="0">
              <a:latin typeface="Arial" pitchFamily="-112" charset="0"/>
              <a:ea typeface="Arial Unicode MS" pitchFamily="-112" charset="0"/>
              <a:cs typeface="Arial Unicode MS" pitchFamily="-112" charset="0"/>
            </a:endParaRPr>
          </a:p>
          <a:p>
            <a:pPr marL="215898" indent="-215898" defTabSz="449260">
              <a:lnSpc>
                <a:spcPct val="93000"/>
              </a:lnSpc>
              <a:spcBef>
                <a:spcPct val="0"/>
              </a:spcBef>
              <a:buSzPct val="45000"/>
              <a:tabLst>
                <a:tab pos="723894" algn="l"/>
                <a:tab pos="1447789" algn="l"/>
                <a:tab pos="2171683" algn="l"/>
                <a:tab pos="2895578" algn="l"/>
                <a:tab pos="3619472" algn="l"/>
                <a:tab pos="4343368" algn="l"/>
                <a:tab pos="5067262" algn="l"/>
                <a:tab pos="5791157" algn="l"/>
              </a:tabLst>
            </a:pPr>
            <a:r>
              <a:rPr lang="en-GB" sz="2400" dirty="0">
                <a:latin typeface="Arial" pitchFamily="-112" charset="0"/>
                <a:ea typeface="Arial Unicode MS" pitchFamily="-112" charset="0"/>
                <a:cs typeface="Arial Unicode MS" pitchFamily="-112" charset="0"/>
              </a:rPr>
              <a:t>Russia, USA, Iran, Mexico, Norway, Libya, Kuwait, United Kingdom, Indonesia, Oman, Egypt, Argentina, Columbia, Australia, Syria, Yemen, Denmark, Gabon, Ukraine, Turkmenistan, Romania, Trinidad &amp; Tobago, Peru, Uzbekistan, Cameroon, Bahrain, Germany, Belarus, Israel, Papua New Guinea, Tunisia, Italy, Netherlands, Turkey, Albania, Croatia, Cuba, Austria, France, Pakistan, Hungary, Georgia, New Zealand, Spain, Chile, South Africa, Poland, Myanmar, Congo (Kinshasa), Greece, Serbia &amp; Montenegro,  Senegal, Japan, Bulgaria, Surinam, Kyrgyzstan, Tajikistan, Benin, Taiwan, Czech Republic, Ghana, Barbados, Slovakia, Morocco.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E0E7AA-7D80-D14B-AC70-B04B33812A24}" type="slidenum">
              <a:rPr lang="en-GB"/>
              <a:pPr/>
              <a:t>14</a:t>
            </a:fld>
            <a:endParaRPr lang="en-GB"/>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86038"/>
            <a:fld id="{C08C59A2-8B7D-4F4F-817D-1F17B54002AF}" type="slidenum">
              <a:rPr lang="en-GB" smtClean="0"/>
              <a:pPr defTabSz="986038"/>
              <a:t>15</a:t>
            </a:fld>
            <a:endParaRPr lang="en-GB" dirty="0" smtClean="0"/>
          </a:p>
        </p:txBody>
      </p:sp>
      <p:sp>
        <p:nvSpPr>
          <p:cNvPr id="67587" name="Rectangle 7"/>
          <p:cNvSpPr txBox="1">
            <a:spLocks noGrp="1" noChangeArrowheads="1"/>
          </p:cNvSpPr>
          <p:nvPr/>
        </p:nvSpPr>
        <p:spPr bwMode="auto">
          <a:xfrm>
            <a:off x="3898319" y="9410459"/>
            <a:ext cx="2983457" cy="493932"/>
          </a:xfrm>
          <a:prstGeom prst="rect">
            <a:avLst/>
          </a:prstGeom>
          <a:noFill/>
          <a:ln w="9525">
            <a:noFill/>
            <a:miter lim="800000"/>
            <a:headEnd/>
            <a:tailEnd/>
          </a:ln>
        </p:spPr>
        <p:txBody>
          <a:bodyPr lIns="98687" tIns="49343" rIns="98687" bIns="49343" anchor="b"/>
          <a:lstStyle/>
          <a:p>
            <a:pPr algn="r" defTabSz="986038"/>
            <a:fld id="{2170CA37-FA5E-4371-8FB5-586BDEA63875}" type="slidenum">
              <a:rPr lang="en-GB" sz="1400"/>
              <a:pPr algn="r" defTabSz="986038"/>
              <a:t>15</a:t>
            </a:fld>
            <a:endParaRPr lang="en-GB" sz="1400" dirty="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86038"/>
            <a:fld id="{D074039B-1356-43D4-827D-7347543D1ED1}" type="slidenum">
              <a:rPr lang="en-GB" smtClean="0"/>
              <a:pPr defTabSz="986038"/>
              <a:t>16</a:t>
            </a:fld>
            <a:endParaRPr lang="en-GB"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lnSpc>
                <a:spcPct val="80000"/>
              </a:lnSpc>
            </a:pPr>
            <a:endParaRPr lang="en-GB" smtClean="0"/>
          </a:p>
          <a:p>
            <a:pPr eaLnBrk="1" hangingPunct="1">
              <a:lnSpc>
                <a:spcPct val="80000"/>
              </a:lnSpc>
            </a:pPr>
            <a:r>
              <a:rPr lang="en-GB" smtClean="0"/>
              <a:t>Another factor is also coming into play, and that is many of the major oil producers are dependent on very large oil fields for the majority of their production, and those fields were in most cases discovered many years ago, and are now beginning to decline. In the case of Mexico, their giant Canterell oil field, the second largest in the world, has entered rapid and production is collapsing. Mexico will go from being the USA’s second largest oil supplier to not exporting any oil at all, and then needing to import oil for its own needs with in the next 3 years.     </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D9B217F-1058-C141-9CFF-F3694FB52508}" type="slidenum">
              <a:rPr lang="en-GB"/>
              <a:pPr/>
              <a:t>17</a:t>
            </a:fld>
            <a:endParaRPr lang="en-GB"/>
          </a:p>
        </p:txBody>
      </p:sp>
      <p:sp>
        <p:nvSpPr>
          <p:cNvPr id="37891" name="Rectangle 7"/>
          <p:cNvSpPr txBox="1">
            <a:spLocks noGrp="1" noChangeArrowheads="1"/>
          </p:cNvSpPr>
          <p:nvPr/>
        </p:nvSpPr>
        <p:spPr bwMode="auto">
          <a:xfrm>
            <a:off x="3898900" y="9409113"/>
            <a:ext cx="2982913" cy="495300"/>
          </a:xfrm>
          <a:prstGeom prst="rect">
            <a:avLst/>
          </a:prstGeom>
          <a:noFill/>
          <a:ln w="9525">
            <a:noFill/>
            <a:miter lim="800000"/>
            <a:headEnd/>
            <a:tailEnd/>
          </a:ln>
        </p:spPr>
        <p:txBody>
          <a:bodyPr lIns="95938" tIns="47968" rIns="95938" bIns="47968" anchor="b">
            <a:prstTxWarp prst="textNoShape">
              <a:avLst/>
            </a:prstTxWarp>
          </a:bodyPr>
          <a:lstStyle/>
          <a:p>
            <a:pPr algn="r" defTabSz="958843"/>
            <a:fld id="{A318CE24-2E72-DC40-8558-8A3E4658ABD6}" type="slidenum">
              <a:rPr lang="en-GB" sz="1300"/>
              <a:pPr algn="r" defTabSz="958843"/>
              <a:t>17</a:t>
            </a:fld>
            <a:endParaRPr lang="en-GB" sz="1300" dirty="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E00882-DDC5-9D4B-B15F-2C0680EE8790}" type="slidenum">
              <a:rPr lang="en-GB"/>
              <a:pPr/>
              <a:t>18</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342897" indent="-342897"/>
            <a:r>
              <a:rPr lang="en-GB" dirty="0">
                <a:latin typeface="Arial" pitchFamily="-112" charset="0"/>
                <a:cs typeface="Arial" pitchFamily="-112" charset="0"/>
              </a:rPr>
              <a:t>Additional points</a:t>
            </a:r>
          </a:p>
          <a:p>
            <a:pPr marL="342897" indent="-342897">
              <a:buFontTx/>
              <a:buChar char="•"/>
            </a:pPr>
            <a:r>
              <a:rPr lang="en-GB" dirty="0">
                <a:latin typeface="Arial" pitchFamily="-112" charset="0"/>
                <a:cs typeface="Arial" pitchFamily="-112" charset="0"/>
              </a:rPr>
              <a:t>We have extracted the highest quality oil first – because it is worth more and is easier to produce it gives the highest return on investment.</a:t>
            </a:r>
          </a:p>
          <a:p>
            <a:pPr marL="342897" indent="-342897">
              <a:buFontTx/>
              <a:buChar char="•"/>
            </a:pPr>
            <a:r>
              <a:rPr lang="en-GB" dirty="0">
                <a:latin typeface="Arial" pitchFamily="-112" charset="0"/>
                <a:cs typeface="Arial" pitchFamily="-112" charset="0"/>
              </a:rPr>
              <a:t>Building oil infrastructure is very expensive. Producing from a large field is much more profitable than a small field. </a:t>
            </a:r>
          </a:p>
          <a:p>
            <a:pPr marL="342897" indent="-342897">
              <a:buFontTx/>
              <a:buChar char="•"/>
            </a:pPr>
            <a:r>
              <a:rPr lang="en-GB" dirty="0">
                <a:latin typeface="Arial" pitchFamily="-112" charset="0"/>
                <a:cs typeface="Arial" pitchFamily="-112" charset="0"/>
              </a:rPr>
              <a:t>This is the economic factor behind the physical geological fact of declining production from declining discovery.</a:t>
            </a:r>
          </a:p>
          <a:p>
            <a:pPr marL="342897" indent="-342897"/>
            <a:endParaRPr lang="en-US" dirty="0">
              <a:latin typeface="Arial" pitchFamily="-112" charset="0"/>
              <a:cs typeface="Arial" pitchFamily="-11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5BF4B7B-5458-AF4D-B2AE-B759B4766799}" type="slidenum">
              <a:rPr lang="en-GB"/>
              <a:pPr/>
              <a:t>19</a:t>
            </a:fld>
            <a:endParaRPr lang="en-GB"/>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GB">
                <a:latin typeface="Arial" pitchFamily="-112" charset="0"/>
                <a:cs typeface="Arial" pitchFamily="-112" charset="0"/>
              </a:rPr>
              <a:t>Source Exxon web site. Frightening how dependent we are on fossil fuels. One point many make is even is we were to double renewables, and then double and then double again, which would be a heroic achievement, it would still only represent 3% of energy requirements.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7E781FF-982D-EC4E-80CE-3AA2D7D4CA2B}" type="slidenum">
              <a:rPr lang="en-GB"/>
              <a:pPr/>
              <a:t>2</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A3487FB-61B2-BB4A-B06A-64D04B0A6867}" type="slidenum">
              <a:rPr lang="en-GB"/>
              <a:pPr/>
              <a:t>21</a:t>
            </a:fld>
            <a:endParaRPr lang="en-GB"/>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40973EC-0F9D-A641-8FF5-1175FC13758E}" type="slidenum">
              <a:rPr lang="en-GB"/>
              <a:pPr/>
              <a:t>22</a:t>
            </a:fld>
            <a:endParaRPr lang="en-GB"/>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GB">
                <a:latin typeface="Arial" pitchFamily="-112" charset="0"/>
                <a:cs typeface="Arial" pitchFamily="-112" charset="0"/>
              </a:rPr>
              <a:t>Additional points</a:t>
            </a:r>
          </a:p>
          <a:p>
            <a:pPr eaLnBrk="1" hangingPunct="1"/>
            <a:r>
              <a:rPr lang="en-GB">
                <a:latin typeface="Arial" pitchFamily="-112" charset="0"/>
                <a:cs typeface="Arial" pitchFamily="-112" charset="0"/>
              </a:rPr>
              <a:t>(If you imagine pushing a car 250 miles into a hurricane – at 70mph it would take a year for teams of 4 people to be constantly pushing the car to do the same work as one tank full) </a:t>
            </a:r>
          </a:p>
          <a:p>
            <a:pPr eaLnBrk="1" hangingPunct="1"/>
            <a:r>
              <a:rPr lang="en-GB">
                <a:latin typeface="Arial" pitchFamily="-112" charset="0"/>
                <a:cs typeface="Arial" pitchFamily="-112" charset="0"/>
              </a:rPr>
              <a:t>95% of our transport is fuelled by oil. There is no replacement that is as convenient, high density, and safe.</a:t>
            </a:r>
          </a:p>
          <a:p>
            <a:pPr eaLnBrk="1" hangingPunct="1"/>
            <a:endParaRPr lang="en-US">
              <a:latin typeface="Arial" pitchFamily="-112" charset="0"/>
              <a:cs typeface="Arial" pitchFamily="-11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98319" y="9408850"/>
            <a:ext cx="2983457" cy="495542"/>
          </a:xfrm>
          <a:prstGeom prst="rect">
            <a:avLst/>
          </a:prstGeom>
          <a:noFill/>
          <a:ln w="9525">
            <a:noFill/>
            <a:miter lim="800000"/>
            <a:headEnd/>
            <a:tailEnd/>
          </a:ln>
        </p:spPr>
        <p:txBody>
          <a:bodyPr lIns="95939" tIns="47969" rIns="95939" bIns="47969" anchor="b"/>
          <a:lstStyle/>
          <a:p>
            <a:pPr algn="r"/>
            <a:fld id="{39B0FDDD-E295-43EA-B616-5A3B3738EE87}" type="slidenum">
              <a:rPr lang="en-US" sz="1300"/>
              <a:pPr algn="r"/>
              <a:t>23</a:t>
            </a:fld>
            <a:endParaRPr lang="en-US" sz="13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6C93DED-BA40-6B41-AF0F-E4C58E4A9AB6}" type="slidenum">
              <a:rPr lang="en-GB"/>
              <a:pPr/>
              <a:t>24</a:t>
            </a:fld>
            <a:endParaRPr lang="en-GB"/>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9626811-CE32-A245-8861-3D3BB6B4E4B2}" type="slidenum">
              <a:rPr lang="en-GB"/>
              <a:pPr/>
              <a:t>26</a:t>
            </a:fld>
            <a:endParaRPr lang="en-GB"/>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66A3297-D609-2B40-A4C9-2E3F76A5C0A8}" type="slidenum">
              <a:rPr lang="en-GB"/>
              <a:pPr/>
              <a:t>3</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6094918-AD74-3A47-8F25-E5B35330490A}" type="slidenum">
              <a:rPr lang="en-GB"/>
              <a:pPr/>
              <a:t>4</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0EE5B4-2626-8F41-95A9-EA42A93653C0}" type="slidenum">
              <a:rPr lang="en-GB"/>
              <a:pPr/>
              <a:t>5</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56A7CA5-9BDE-4F47-BFC9-10C09940D5DA}" type="slidenum">
              <a:rPr lang="en-GB"/>
              <a:pPr/>
              <a:t>6</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86038"/>
            <a:fld id="{EC3FDC52-4D50-4DAE-84AB-D31B6948B6DC}" type="slidenum">
              <a:rPr lang="en-GB" smtClean="0"/>
              <a:pPr defTabSz="986038"/>
              <a:t>7</a:t>
            </a:fld>
            <a:endParaRPr lang="en-GB"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86038"/>
            <a:fld id="{C2C1D459-A31B-4AA5-824F-D2727347217B}" type="slidenum">
              <a:rPr lang="en-GB" smtClean="0"/>
              <a:pPr defTabSz="986038"/>
              <a:t>8</a:t>
            </a:fld>
            <a:endParaRPr lang="en-GB" dirty="0" smtClean="0"/>
          </a:p>
        </p:txBody>
      </p:sp>
      <p:sp>
        <p:nvSpPr>
          <p:cNvPr id="60419"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marL="282502" indent="-282502">
              <a:buFontTx/>
              <a:buChar char="•"/>
              <a:defRPr/>
            </a:pPr>
            <a:endParaRPr lang="en-IE" dirty="0" smtClean="0"/>
          </a:p>
          <a:p>
            <a:pPr marL="282502" indent="-282502">
              <a:defRPr/>
            </a:pPr>
            <a:r>
              <a:rPr lang="en-IE" b="1" dirty="0" smtClean="0"/>
              <a:t>Additional points: Britain’s Energy Crisis</a:t>
            </a:r>
          </a:p>
          <a:p>
            <a:pPr marL="282502" indent="-282502">
              <a:buFontTx/>
              <a:buChar char="•"/>
              <a:defRPr/>
            </a:pPr>
            <a:r>
              <a:rPr lang="en-IE" dirty="0" smtClean="0"/>
              <a:t>We are facing a crisis in energy ‘security of supply’, as we will be more less totally dependent on Russia for our gas by 2020, and oil from the Middle East. We are currently importing up to 20% of our gas from Norway, and by next year importing liquefied natural gas from Qatar. </a:t>
            </a:r>
          </a:p>
          <a:p>
            <a:pPr marL="282502" indent="-282502">
              <a:buFontTx/>
              <a:buChar char="•"/>
              <a:defRPr/>
            </a:pPr>
            <a:r>
              <a:rPr lang="en-IE" dirty="0" smtClean="0"/>
              <a:t>This over reliance on the middle East and Russia- which has shown its willingness to use its energy resources as a political weapon is very worrying- and our balance of payments is adversely effected.</a:t>
            </a:r>
          </a:p>
          <a:p>
            <a:pPr eaLnBrk="1" hangingPunct="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F4165D3-6D2B-5043-B6A4-C3D0F2DF6A4B}" type="slidenum">
              <a:rPr lang="en-GB"/>
              <a:pPr/>
              <a:t>9</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12" charset="0"/>
              <a:cs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1" y="1600203"/>
            <a:ext cx="4044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2338" y="1600203"/>
            <a:ext cx="4044462" cy="4525963"/>
          </a:xfrm>
          <a:prstGeom prst="rect">
            <a:avLst/>
          </a:prstGeom>
        </p:spPr>
        <p:txBody>
          <a:bodyPr/>
          <a:lstStyle/>
          <a:p>
            <a:pPr lvl="0"/>
            <a:endParaRPr lang="en-GB" noProof="0" smtClean="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64289212-2645-574B-BDA4-2B9926005497}"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1" y="1600203"/>
            <a:ext cx="4044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600203"/>
            <a:ext cx="4044462"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A82212C-82C5-2B41-975A-252CC46C4C67}"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1066800" y="1981200"/>
            <a:ext cx="7543800" cy="4114800"/>
          </a:xfrm>
          <a:prstGeom prst="rect">
            <a:avLst/>
          </a:prstGeom>
        </p:spPr>
        <p:txBody>
          <a:bodyPr/>
          <a:lstStyle/>
          <a:p>
            <a:pPr lvl="0"/>
            <a:endParaRPr lang="en-GB" noProof="0" dirty="0"/>
          </a:p>
        </p:txBody>
      </p:sp>
      <p:sp>
        <p:nvSpPr>
          <p:cNvPr id="4" name="Rectangle 17"/>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1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19"/>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E0EF4C7-7870-44D8-9118-7AA20BD552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06B2F6-3E3F-6445-B858-F3D92C430FF3}" type="datetimeFigureOut">
              <a:rPr lang="en-US" smtClean="0"/>
              <a:pPr/>
              <a:t>1/24/11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9BCD572-C7B8-134D-A9F4-C334ED26B9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8" name="P 1"/>
          <p:cNvPicPr/>
          <p:nvPr userDrawn="1"/>
        </p:nvPicPr>
        <p:blipFill>
          <a:blip r:embed="rId16"/>
          <a:srcRect/>
          <a:stretch>
            <a:fillRect/>
          </a:stretch>
        </p:blipFill>
        <p:spPr bwMode="auto">
          <a:xfrm>
            <a:off x="7366000" y="6356349"/>
            <a:ext cx="1721138" cy="439465"/>
          </a:xfrm>
          <a:prstGeom prst="rect">
            <a:avLst/>
          </a:prstGeom>
          <a:noFill/>
          <a:ln w="12700">
            <a:noFill/>
            <a:miter lim="800000"/>
            <a:headEnd/>
            <a:tailEnd/>
          </a:ln>
        </p:spPr>
      </p:pic>
      <p:sp>
        <p:nvSpPr>
          <p:cNvPr id="3" name="TextBox 2"/>
          <p:cNvSpPr txBox="1"/>
          <p:nvPr userDrawn="1"/>
        </p:nvSpPr>
        <p:spPr>
          <a:xfrm>
            <a:off x="266701" y="6457260"/>
            <a:ext cx="3695699" cy="338554"/>
          </a:xfrm>
          <a:prstGeom prst="rect">
            <a:avLst/>
          </a:prstGeom>
          <a:noFill/>
        </p:spPr>
        <p:txBody>
          <a:bodyPr wrap="square" rtlCol="0">
            <a:spAutoFit/>
          </a:bodyPr>
          <a:lstStyle/>
          <a:p>
            <a:r>
              <a:rPr lang="en-GB" sz="1600" dirty="0" smtClean="0">
                <a:solidFill>
                  <a:schemeClr val="bg1">
                    <a:lumMod val="75000"/>
                  </a:schemeClr>
                </a:solidFill>
              </a:rPr>
              <a:t>Transition Training and Consulting  2010</a:t>
            </a:r>
            <a:endParaRPr lang="en-GB" sz="1600" dirty="0">
              <a:solidFill>
                <a:schemeClr val="bg1">
                  <a:lumMod val="7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7.jpeg"/><Relationship Id="rId13"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5"/>
          <p:cNvSpPr>
            <a:spLocks noGrp="1" noChangeArrowheads="1"/>
          </p:cNvSpPr>
          <p:nvPr>
            <p:ph type="title" idx="4294967295"/>
          </p:nvPr>
        </p:nvSpPr>
        <p:spPr>
          <a:xfrm>
            <a:off x="810662" y="269475"/>
            <a:ext cx="7543800" cy="1431925"/>
          </a:xfrm>
          <a:prstGeom prst="rect">
            <a:avLst/>
          </a:prstGeom>
        </p:spPr>
        <p:txBody>
          <a:bodyPr/>
          <a:lstStyle/>
          <a:p>
            <a:pPr eaLnBrk="1" hangingPunct="1"/>
            <a:r>
              <a:rPr lang="en-GB" dirty="0">
                <a:solidFill>
                  <a:schemeClr val="tx2"/>
                </a:solidFill>
              </a:rPr>
              <a:t>Peak oil</a:t>
            </a:r>
            <a:endParaRPr lang="en-US" dirty="0">
              <a:solidFill>
                <a:schemeClr val="tx2"/>
              </a:solidFill>
            </a:endParaRPr>
          </a:p>
        </p:txBody>
      </p:sp>
      <p:pic>
        <p:nvPicPr>
          <p:cNvPr id="16387" name="Picture 4"/>
          <p:cNvPicPr>
            <a:picLocks noGrp="1" noChangeAspect="1" noChangeArrowheads="1"/>
          </p:cNvPicPr>
          <p:nvPr>
            <p:ph idx="4294967295"/>
          </p:nvPr>
        </p:nvPicPr>
        <p:blipFill>
          <a:blip r:embed="rId3"/>
          <a:srcRect/>
          <a:stretch>
            <a:fillRect/>
          </a:stretch>
        </p:blipFill>
        <p:spPr>
          <a:xfrm rot="5400000">
            <a:off x="2003352" y="554275"/>
            <a:ext cx="4788004" cy="5835584"/>
          </a:xfrm>
          <a:prstGeom prst="rect">
            <a:avLst/>
          </a:prstGeom>
          <a:ln w="3175" cmpd="sng">
            <a:solidFill>
              <a:schemeClr val="tx2"/>
            </a:solidFill>
          </a:ln>
        </p:spPr>
      </p:pic>
      <p:sp>
        <p:nvSpPr>
          <p:cNvPr id="5" name="TextBox 4"/>
          <p:cNvSpPr txBox="1"/>
          <p:nvPr/>
        </p:nvSpPr>
        <p:spPr>
          <a:xfrm>
            <a:off x="8544469" y="246579"/>
            <a:ext cx="301660" cy="369332"/>
          </a:xfrm>
          <a:prstGeom prst="rect">
            <a:avLst/>
          </a:prstGeom>
          <a:noFill/>
        </p:spPr>
        <p:txBody>
          <a:bodyPr wrap="none" rtlCol="0">
            <a:spAutoFit/>
          </a:bodyPr>
          <a:lstStyle/>
          <a:p>
            <a:r>
              <a:rPr lang="en-US" dirty="0" smtClean="0"/>
              <a: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a:xfrm>
            <a:off x="457201" y="1205673"/>
            <a:ext cx="8508023" cy="4627091"/>
          </a:xfrm>
        </p:spPr>
        <p:txBody>
          <a:bodyPr/>
          <a:lstStyle/>
          <a:p>
            <a:pPr algn="just">
              <a:buNone/>
            </a:pPr>
            <a:r>
              <a:rPr lang="en-GB" b="1" dirty="0" smtClean="0"/>
              <a:t>Global oil discovery, production and demand</a:t>
            </a:r>
          </a:p>
          <a:p>
            <a:pPr algn="just" eaLnBrk="1" hangingPunct="1">
              <a:buFontTx/>
              <a:buNone/>
            </a:pPr>
            <a:endParaRPr lang="en-GB" sz="1600" dirty="0" smtClean="0"/>
          </a:p>
          <a:p>
            <a:r>
              <a:rPr lang="en-GB" sz="1800" dirty="0" smtClean="0"/>
              <a:t>To produce oil you first have to discover it. World discovery peaked in the late 1960’s and has been falling ever since, and despite rapidly improving and sophisticated,   technology, there is no prospect of it ever increasing.</a:t>
            </a:r>
          </a:p>
          <a:p>
            <a:r>
              <a:rPr lang="en-GB" sz="1800" dirty="0" smtClean="0"/>
              <a:t>At the same time production has been rapidly rising.</a:t>
            </a:r>
          </a:p>
          <a:p>
            <a:r>
              <a:rPr lang="en-GB" sz="1800" dirty="0" smtClean="0"/>
              <a:t>Demand is projected to go on rising, (with production failing to keep up), especially in rapidly industrialising countries like China and India, and is leading to rapidly rising oil prices, such as we had in 2008 and then steep drops. We are facing where world energy supply is increasingly uncertain. </a:t>
            </a:r>
          </a:p>
          <a:p>
            <a:r>
              <a:rPr lang="en-GB" sz="1800" dirty="0" smtClean="0"/>
              <a:t>A projected and ever widening energy gap between production and demand is being predicted anywhere from 2011 onwards. </a:t>
            </a:r>
          </a:p>
          <a:p>
            <a:endParaRPr lang="en-GB" sz="1600" dirty="0" smtClean="0"/>
          </a:p>
          <a:p>
            <a:pPr>
              <a:buNone/>
            </a:pPr>
            <a:r>
              <a:rPr lang="en-GB" sz="1600" dirty="0" smtClean="0"/>
              <a:t>Data: Exxon Mobile, BP,, and International Energy Agency</a:t>
            </a:r>
          </a:p>
          <a:p>
            <a:pPr algn="just" eaLnBrk="1" hangingPunct="1"/>
            <a:endParaRPr lang="en-GB" sz="1600" dirty="0"/>
          </a:p>
          <a:p>
            <a:pPr algn="just" eaLnBrk="1" hangingPunct="1"/>
            <a:endParaRPr lang="en-GB" sz="1600" dirty="0"/>
          </a:p>
          <a:p>
            <a:pPr algn="just" eaLnBrk="1" hangingPunct="1"/>
            <a:endParaRPr lang="en-GB" sz="1600" dirty="0"/>
          </a:p>
          <a:p>
            <a:pPr algn="just" eaLnBrk="1" hangingPunct="1">
              <a:buFontTx/>
              <a:buNone/>
            </a:pPr>
            <a:r>
              <a:rPr lang="en-GB" sz="1600" dirty="0"/>
              <a:t> </a:t>
            </a:r>
          </a:p>
        </p:txBody>
      </p:sp>
      <p:sp>
        <p:nvSpPr>
          <p:cNvPr id="4" name="Rectangle 5"/>
          <p:cNvSpPr>
            <a:spLocks noGrp="1" noChangeArrowheads="1"/>
          </p:cNvSpPr>
          <p:nvPr>
            <p:ph type="title"/>
          </p:nvPr>
        </p:nvSpPr>
        <p:spPr>
          <a:xfrm>
            <a:off x="457200" y="274638"/>
            <a:ext cx="8229600" cy="625378"/>
          </a:xfrm>
        </p:spPr>
        <p:txBody>
          <a:bodyPr/>
          <a:lstStyle/>
          <a:p>
            <a:pPr eaLnBrk="1" hangingPunct="1"/>
            <a:r>
              <a:rPr lang="en-GB" sz="3600" dirty="0">
                <a:solidFill>
                  <a:srgbClr val="0070C0"/>
                </a:solidFill>
              </a:rPr>
              <a:t>Peak oil</a:t>
            </a:r>
            <a:r>
              <a:rPr lang="en-GB" sz="3600" dirty="0" smtClean="0">
                <a:solidFill>
                  <a:srgbClr val="0070C0"/>
                </a:solidFill>
              </a:rPr>
              <a:t> – When will it happen? </a:t>
            </a:r>
            <a:br>
              <a:rPr lang="en-GB" sz="3600" dirty="0" smtClean="0">
                <a:solidFill>
                  <a:srgbClr val="0070C0"/>
                </a:solidFill>
              </a:rPr>
            </a:b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350228" y="6583364"/>
            <a:ext cx="1948675" cy="276999"/>
          </a:xfrm>
          <a:prstGeom prst="rect">
            <a:avLst/>
          </a:prstGeom>
          <a:noFill/>
          <a:ln w="9525">
            <a:noFill/>
            <a:miter lim="800000"/>
            <a:headEnd/>
            <a:tailEnd/>
          </a:ln>
        </p:spPr>
        <p:txBody>
          <a:bodyPr wrap="none">
            <a:spAutoFit/>
          </a:bodyPr>
          <a:lstStyle/>
          <a:p>
            <a:r>
              <a:rPr lang="en-GB" sz="1200" b="1">
                <a:solidFill>
                  <a:schemeClr val="bg2"/>
                </a:solidFill>
                <a:latin typeface="QuickType" pitchFamily="34" charset="0"/>
              </a:rPr>
              <a:t>Transition Training 2009</a:t>
            </a:r>
          </a:p>
        </p:txBody>
      </p:sp>
      <p:sp>
        <p:nvSpPr>
          <p:cNvPr id="15363" name="Rectangle 6"/>
          <p:cNvSpPr>
            <a:spLocks noGrp="1" noChangeArrowheads="1"/>
          </p:cNvSpPr>
          <p:nvPr>
            <p:ph type="title"/>
          </p:nvPr>
        </p:nvSpPr>
        <p:spPr>
          <a:xfrm>
            <a:off x="417635" y="0"/>
            <a:ext cx="8229600" cy="1143000"/>
          </a:xfrm>
        </p:spPr>
        <p:txBody>
          <a:bodyPr/>
          <a:lstStyle/>
          <a:p>
            <a:pPr eaLnBrk="1" hangingPunct="1"/>
            <a:r>
              <a:rPr lang="en-GB" smtClean="0"/>
              <a:t>When is the global oil peak?</a:t>
            </a:r>
            <a:endParaRPr lang="en-US" smtClean="0"/>
          </a:p>
        </p:txBody>
      </p:sp>
      <p:pic>
        <p:nvPicPr>
          <p:cNvPr id="15364" name="Picture 5" descr="C:\Users\Naresh\Desktop\po forcast july 09.png"/>
          <p:cNvPicPr>
            <a:picLocks noChangeAspect="1" noChangeArrowheads="1"/>
          </p:cNvPicPr>
          <p:nvPr/>
        </p:nvPicPr>
        <p:blipFill>
          <a:blip r:embed="rId3"/>
          <a:srcRect/>
          <a:stretch>
            <a:fillRect/>
          </a:stretch>
        </p:blipFill>
        <p:spPr bwMode="auto">
          <a:xfrm>
            <a:off x="1143000" y="1000125"/>
            <a:ext cx="6625004" cy="5627688"/>
          </a:xfrm>
          <a:prstGeom prst="rect">
            <a:avLst/>
          </a:prstGeom>
          <a:noFill/>
          <a:ln w="9525">
            <a:noFill/>
            <a:miter lim="800000"/>
            <a:headEnd/>
            <a:tailEnd/>
          </a:ln>
        </p:spPr>
      </p:pic>
      <p:sp>
        <p:nvSpPr>
          <p:cNvPr id="15365" name="TextBox 4"/>
          <p:cNvSpPr txBox="1">
            <a:spLocks noChangeArrowheads="1"/>
          </p:cNvSpPr>
          <p:nvPr/>
        </p:nvSpPr>
        <p:spPr bwMode="auto">
          <a:xfrm>
            <a:off x="6682154" y="-4643438"/>
            <a:ext cx="2176097" cy="646113"/>
          </a:xfrm>
          <a:prstGeom prst="rect">
            <a:avLst/>
          </a:prstGeom>
          <a:noFill/>
          <a:ln w="9525">
            <a:noFill/>
            <a:miter lim="800000"/>
            <a:headEnd/>
            <a:tailEnd/>
          </a:ln>
        </p:spPr>
        <p:txBody>
          <a:bodyPr>
            <a:spAutoFit/>
          </a:bodyPr>
          <a:lstStyle/>
          <a:p>
            <a:r>
              <a:rPr lang="en-GB"/>
              <a:t>Crude oil and natural gas liq</a:t>
            </a:r>
          </a:p>
        </p:txBody>
      </p:sp>
      <p:sp>
        <p:nvSpPr>
          <p:cNvPr id="15366" name="TextBox 5"/>
          <p:cNvSpPr txBox="1">
            <a:spLocks noChangeArrowheads="1"/>
          </p:cNvSpPr>
          <p:nvPr/>
        </p:nvSpPr>
        <p:spPr bwMode="auto">
          <a:xfrm>
            <a:off x="4637943" y="928689"/>
            <a:ext cx="2270750" cy="276999"/>
          </a:xfrm>
          <a:prstGeom prst="rect">
            <a:avLst/>
          </a:prstGeom>
          <a:solidFill>
            <a:schemeClr val="bg1"/>
          </a:solidFill>
          <a:ln w="9525">
            <a:noFill/>
            <a:miter lim="800000"/>
            <a:headEnd/>
            <a:tailEnd/>
          </a:ln>
        </p:spPr>
        <p:txBody>
          <a:bodyPr wrap="none">
            <a:spAutoFit/>
          </a:bodyPr>
          <a:lstStyle/>
          <a:p>
            <a:r>
              <a:rPr lang="en-GB" sz="1200" b="1"/>
              <a:t>Crude oil and natural gas liquids </a:t>
            </a:r>
          </a:p>
        </p:txBody>
      </p:sp>
      <p:sp>
        <p:nvSpPr>
          <p:cNvPr id="7" name="TextBox 6"/>
          <p:cNvSpPr txBox="1"/>
          <p:nvPr/>
        </p:nvSpPr>
        <p:spPr>
          <a:xfrm>
            <a:off x="8174182" y="928689"/>
            <a:ext cx="301686" cy="369332"/>
          </a:xfrm>
          <a:prstGeom prst="rect">
            <a:avLst/>
          </a:prstGeom>
          <a:noFill/>
        </p:spPr>
        <p:txBody>
          <a:bodyPr wrap="none" rtlCol="0">
            <a:spAutoFit/>
          </a:bodyPr>
          <a:lstStyle/>
          <a:p>
            <a:r>
              <a:rPr lang="en-GB" dirty="0" smtClean="0"/>
              <a:t>6</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83274" y="765176"/>
            <a:ext cx="7715250" cy="633413"/>
          </a:xfrm>
        </p:spPr>
        <p:txBody>
          <a:bodyPr/>
          <a:lstStyle/>
          <a:p>
            <a:pPr eaLnBrk="1" hangingPunct="1"/>
            <a:r>
              <a:rPr lang="en-GB" sz="2000" smtClean="0">
                <a:solidFill>
                  <a:srgbClr val="00B050"/>
                </a:solidFill>
              </a:rPr>
              <a:t>When will it happen?</a:t>
            </a:r>
            <a:br>
              <a:rPr lang="en-GB" sz="2000" smtClean="0">
                <a:solidFill>
                  <a:srgbClr val="00B050"/>
                </a:solidFill>
              </a:rPr>
            </a:br>
            <a:r>
              <a:rPr lang="en-GB" sz="2000" smtClean="0">
                <a:solidFill>
                  <a:srgbClr val="00B050"/>
                </a:solidFill>
              </a:rPr>
              <a:t> </a:t>
            </a:r>
            <a:r>
              <a:rPr lang="en-GB" sz="2000" smtClean="0">
                <a:solidFill>
                  <a:schemeClr val="tx1"/>
                </a:solidFill>
              </a:rPr>
              <a:t>When will global oil production peak?</a:t>
            </a:r>
          </a:p>
        </p:txBody>
      </p:sp>
      <p:sp>
        <p:nvSpPr>
          <p:cNvPr id="16387" name="Rectangle 3"/>
          <p:cNvSpPr>
            <a:spLocks noGrp="1" noChangeArrowheads="1"/>
          </p:cNvSpPr>
          <p:nvPr>
            <p:ph type="body" idx="1"/>
          </p:nvPr>
        </p:nvSpPr>
        <p:spPr>
          <a:xfrm>
            <a:off x="539262" y="1844675"/>
            <a:ext cx="8229600" cy="3889375"/>
          </a:xfrm>
        </p:spPr>
        <p:txBody>
          <a:bodyPr/>
          <a:lstStyle/>
          <a:p>
            <a:pPr eaLnBrk="1" hangingPunct="1">
              <a:lnSpc>
                <a:spcPct val="80000"/>
              </a:lnSpc>
            </a:pPr>
            <a:endParaRPr lang="en-GB" sz="1600" dirty="0" smtClean="0"/>
          </a:p>
          <a:p>
            <a:pPr eaLnBrk="1" hangingPunct="1">
              <a:lnSpc>
                <a:spcPct val="80000"/>
              </a:lnSpc>
              <a:buFontTx/>
              <a:buNone/>
            </a:pPr>
            <a:endParaRPr lang="en-GB" sz="1600" dirty="0" smtClean="0"/>
          </a:p>
          <a:p>
            <a:pPr eaLnBrk="1" hangingPunct="1">
              <a:lnSpc>
                <a:spcPct val="80000"/>
              </a:lnSpc>
            </a:pPr>
            <a:r>
              <a:rPr lang="en-GB" sz="1800" dirty="0" smtClean="0"/>
              <a:t>The argument is </a:t>
            </a:r>
            <a:r>
              <a:rPr lang="en-GB" sz="1800" b="1" dirty="0" smtClean="0"/>
              <a:t>when</a:t>
            </a:r>
            <a:r>
              <a:rPr lang="en-GB" sz="1800" dirty="0" smtClean="0"/>
              <a:t> will we peak, not whether. All credible analysts accept that the supply of a non renewable resource such as oil will peak and decline.</a:t>
            </a:r>
          </a:p>
          <a:p>
            <a:pPr eaLnBrk="1" hangingPunct="1">
              <a:lnSpc>
                <a:spcPct val="80000"/>
              </a:lnSpc>
            </a:pPr>
            <a:r>
              <a:rPr lang="en-GB" sz="1800" dirty="0" smtClean="0"/>
              <a:t>This graph represents two diverging stories about future oil production. The official view of the International Energy Agency (IEA) represented in red and blue dotted lines and outlined in magenta, and an opposing view of independent analysts represented by the light gray lines which if averaged give the solid red lines outlined in yellow.</a:t>
            </a:r>
          </a:p>
          <a:p>
            <a:pPr eaLnBrk="1" hangingPunct="1">
              <a:lnSpc>
                <a:spcPct val="80000"/>
              </a:lnSpc>
            </a:pPr>
            <a:r>
              <a:rPr lang="en-GB" sz="1800" dirty="0" smtClean="0"/>
              <a:t>There is a growing conviction amongst independent analysts that we have already peaked, or if not, are likely to before 2011. In contrast the official view of the IEA remains optimistic, but has significantly moved  from the blue dotted to red dotted line in their 2006 to 2008 reviews. For the first time, in their </a:t>
            </a:r>
            <a:r>
              <a:rPr lang="en-GB" sz="1800" i="1" dirty="0" smtClean="0"/>
              <a:t>2008 World Energy Outlook, </a:t>
            </a:r>
            <a:r>
              <a:rPr lang="en-GB" sz="1800" dirty="0" smtClean="0"/>
              <a:t>the IEA acknowledged a significant risk that crude oil production would peak before 2020, and in 2009 senior officials admitted off the record that IEA production data was politically influenced and overstated.    </a:t>
            </a:r>
          </a:p>
          <a:p>
            <a:pPr eaLnBrk="1" hangingPunct="1">
              <a:lnSpc>
                <a:spcPct val="80000"/>
              </a:lnSpc>
            </a:pPr>
            <a:endParaRPr lang="en-GB" sz="1600" dirty="0" smtClean="0"/>
          </a:p>
          <a:p>
            <a:pPr eaLnBrk="1" hangingPunct="1">
              <a:lnSpc>
                <a:spcPct val="80000"/>
              </a:lnSpc>
            </a:pPr>
            <a:endParaRPr lang="en-GB" sz="1600" dirty="0" smtClean="0"/>
          </a:p>
          <a:p>
            <a:pPr eaLnBrk="1" hangingPunct="1">
              <a:lnSpc>
                <a:spcPct val="80000"/>
              </a:lnSpc>
              <a:buNone/>
            </a:pPr>
            <a:r>
              <a:rPr lang="en-GB" sz="1600" dirty="0" smtClean="0"/>
              <a:t>Source: IEA World Energy Outlook and theoildrum.com, and The Guardian 10.11.09 </a:t>
            </a:r>
          </a:p>
          <a:p>
            <a:pPr eaLnBrk="1" hangingPunct="1">
              <a:lnSpc>
                <a:spcPct val="80000"/>
              </a:lnSpc>
            </a:pPr>
            <a:endParaRPr lang="en-GB" sz="1600" dirty="0" smtClean="0"/>
          </a:p>
          <a:p>
            <a:pPr eaLnBrk="1" hangingPunct="1">
              <a:lnSpc>
                <a:spcPct val="80000"/>
              </a:lnSpc>
            </a:pPr>
            <a:endParaRPr lang="en-GB" sz="1600" dirty="0" smtClean="0"/>
          </a:p>
          <a:p>
            <a:pPr eaLnBrk="1" hangingPunct="1">
              <a:lnSpc>
                <a:spcPct val="80000"/>
              </a:lnSpc>
            </a:pPr>
            <a:endParaRPr lang="en-GB" sz="1600" dirty="0" smtClean="0"/>
          </a:p>
          <a:p>
            <a:pPr eaLnBrk="1" hangingPunct="1">
              <a:lnSpc>
                <a:spcPct val="80000"/>
              </a:lnSpc>
            </a:pPr>
            <a:endParaRPr lang="en-GB" sz="1600" dirty="0" smtClean="0"/>
          </a:p>
          <a:p>
            <a:pPr eaLnBrk="1" hangingPunct="1">
              <a:lnSpc>
                <a:spcPct val="80000"/>
              </a:lnSpc>
            </a:pPr>
            <a:endParaRPr lang="en-GB" sz="1600" dirty="0" smtClean="0"/>
          </a:p>
          <a:p>
            <a:pPr eaLnBrk="1" hangingPunct="1">
              <a:lnSpc>
                <a:spcPct val="80000"/>
              </a:lnSpc>
              <a:buFontTx/>
              <a:buNone/>
            </a:pPr>
            <a:r>
              <a:rPr lang="en-GB" sz="1400"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3"/>
          <a:srcRect/>
          <a:stretch>
            <a:fillRect/>
          </a:stretch>
        </p:blipFill>
        <p:spPr bwMode="auto">
          <a:xfrm>
            <a:off x="2438400" y="3509922"/>
            <a:ext cx="6106069" cy="2857883"/>
          </a:xfrm>
          <a:prstGeom prst="rect">
            <a:avLst/>
          </a:prstGeom>
          <a:noFill/>
          <a:ln w="9525">
            <a:noFill/>
            <a:round/>
            <a:headEnd/>
            <a:tailEnd/>
          </a:ln>
        </p:spPr>
      </p:pic>
      <p:sp>
        <p:nvSpPr>
          <p:cNvPr id="32772" name="Text Box 4"/>
          <p:cNvSpPr txBox="1">
            <a:spLocks noChangeArrowheads="1"/>
          </p:cNvSpPr>
          <p:nvPr/>
        </p:nvSpPr>
        <p:spPr bwMode="auto">
          <a:xfrm>
            <a:off x="4298629" y="6307138"/>
            <a:ext cx="3317631" cy="469900"/>
          </a:xfrm>
          <a:prstGeom prst="rect">
            <a:avLst/>
          </a:prstGeom>
          <a:noFill/>
          <a:ln w="9525">
            <a:noFill/>
            <a:round/>
            <a:headEnd/>
            <a:tailEnd/>
          </a:ln>
        </p:spPr>
        <p:txBody>
          <a:bodyPr lIns="81639" tIns="40820" rIns="81639" bIns="40820">
            <a:prstTxWarp prst="textNoShape">
              <a:avLst/>
            </a:prstTxWarp>
          </a:bodyPr>
          <a:lstStyle/>
          <a:p>
            <a:pPr defTabSz="407988" hangingPunct="0">
              <a:lnSpc>
                <a:spcPct val="93000"/>
              </a:lnSpc>
              <a:buClr>
                <a:srgbClr val="000000"/>
              </a:buClr>
              <a:buSzPct val="45000"/>
              <a:buFont typeface="StarSymbol" pitchFamily="2" charset="0"/>
              <a:buNone/>
              <a:tabLst>
                <a:tab pos="657225" algn="l"/>
                <a:tab pos="1312863" algn="l"/>
                <a:tab pos="1970088" algn="l"/>
                <a:tab pos="2627313" algn="l"/>
                <a:tab pos="3282950" algn="l"/>
              </a:tabLst>
            </a:pPr>
            <a:r>
              <a:rPr lang="en-GB" sz="1600" b="1" dirty="0" err="1">
                <a:solidFill>
                  <a:srgbClr val="000000"/>
                </a:solidFill>
                <a:ea typeface="Arial Unicode MS" pitchFamily="-112" charset="0"/>
                <a:cs typeface="Arial Unicode MS" pitchFamily="-112" charset="0"/>
              </a:rPr>
              <a:t>www.lastoilshock.com</a:t>
            </a:r>
            <a:endParaRPr lang="en-GB" sz="1600" b="1" dirty="0">
              <a:solidFill>
                <a:srgbClr val="000000"/>
              </a:solidFill>
              <a:ea typeface="Arial Unicode MS" pitchFamily="-112" charset="0"/>
              <a:cs typeface="Arial Unicode MS" pitchFamily="-112" charset="0"/>
            </a:endParaRPr>
          </a:p>
        </p:txBody>
      </p:sp>
      <p:pic>
        <p:nvPicPr>
          <p:cNvPr id="32774" name="Picture 3"/>
          <p:cNvPicPr>
            <a:picLocks noChangeAspect="1" noChangeArrowheads="1"/>
          </p:cNvPicPr>
          <p:nvPr/>
        </p:nvPicPr>
        <p:blipFill>
          <a:blip r:embed="rId4"/>
          <a:srcRect/>
          <a:stretch>
            <a:fillRect/>
          </a:stretch>
        </p:blipFill>
        <p:spPr bwMode="auto">
          <a:xfrm>
            <a:off x="221941" y="428626"/>
            <a:ext cx="6078848" cy="2810189"/>
          </a:xfrm>
          <a:prstGeom prst="rect">
            <a:avLst/>
          </a:prstGeom>
          <a:noFill/>
          <a:ln w="9525">
            <a:noFill/>
            <a:round/>
            <a:headEnd/>
            <a:tailEnd/>
          </a:ln>
        </p:spPr>
      </p:pic>
      <p:sp>
        <p:nvSpPr>
          <p:cNvPr id="32775" name="Rectangle 2"/>
          <p:cNvSpPr txBox="1">
            <a:spLocks noChangeArrowheads="1"/>
          </p:cNvSpPr>
          <p:nvPr/>
        </p:nvSpPr>
        <p:spPr bwMode="auto">
          <a:xfrm>
            <a:off x="1634560" y="1"/>
            <a:ext cx="2664069" cy="582613"/>
          </a:xfrm>
          <a:prstGeom prst="rect">
            <a:avLst/>
          </a:prstGeom>
          <a:noFill/>
          <a:ln w="9525">
            <a:noFill/>
            <a:miter lim="800000"/>
            <a:headEnd/>
            <a:tailEnd/>
          </a:ln>
        </p:spPr>
        <p:txBody>
          <a:bodyPr lIns="0" tIns="0" rIns="0" bIns="0" anchor="ctr">
            <a:prstTxWarp prst="textNoShape">
              <a:avLst/>
            </a:prstTxWarp>
          </a:bodyPr>
          <a:lstStyle/>
          <a:p>
            <a:pPr algn="ct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dirty="0">
                <a:solidFill>
                  <a:schemeClr val="tx2"/>
                </a:solidFill>
              </a:rPr>
              <a:t>Oil producers (98)</a:t>
            </a:r>
          </a:p>
        </p:txBody>
      </p:sp>
      <p:sp>
        <p:nvSpPr>
          <p:cNvPr id="32770" name="Rectangle 2"/>
          <p:cNvSpPr>
            <a:spLocks noGrp="1" noChangeArrowheads="1"/>
          </p:cNvSpPr>
          <p:nvPr>
            <p:ph type="title"/>
          </p:nvPr>
        </p:nvSpPr>
        <p:spPr>
          <a:xfrm>
            <a:off x="4572000" y="3175164"/>
            <a:ext cx="4378569" cy="433389"/>
          </a:xfrm>
        </p:spPr>
        <p:txBody>
          <a:bodyPr lIns="0" tIns="0" rIns="0" bIns="0"/>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dirty="0" smtClean="0"/>
              <a:t>‘Post-peak’ </a:t>
            </a:r>
            <a:r>
              <a:rPr lang="en-GB" sz="2000" dirty="0"/>
              <a:t>oil producers (64)</a:t>
            </a:r>
          </a:p>
        </p:txBody>
      </p:sp>
      <p:sp>
        <p:nvSpPr>
          <p:cNvPr id="8" name="TextBox 7"/>
          <p:cNvSpPr txBox="1"/>
          <p:nvPr/>
        </p:nvSpPr>
        <p:spPr>
          <a:xfrm>
            <a:off x="8544469" y="246579"/>
            <a:ext cx="301686" cy="369332"/>
          </a:xfrm>
          <a:prstGeom prst="rect">
            <a:avLst/>
          </a:prstGeom>
          <a:noFill/>
        </p:spPr>
        <p:txBody>
          <a:bodyPr wrap="none" rtlCol="0">
            <a:spAutoFit/>
          </a:bodyPr>
          <a:lstStyle/>
          <a:p>
            <a:r>
              <a:rPr lang="en-US" dirty="0" smtClean="0"/>
              <a:t>7</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891768" y="1229499"/>
            <a:ext cx="7782707" cy="5078313"/>
          </a:xfrm>
          <a:prstGeom prst="rect">
            <a:avLst/>
          </a:prstGeom>
          <a:noFill/>
          <a:ln w="9525">
            <a:noFill/>
            <a:miter lim="800000"/>
            <a:headEnd/>
            <a:tailEnd/>
          </a:ln>
        </p:spPr>
        <p:txBody>
          <a:bodyPr wrap="square">
            <a:prstTxWarp prst="textNoShape">
              <a:avLst/>
            </a:prstTxWarp>
            <a:spAutoFit/>
          </a:bodyPr>
          <a:lstStyle/>
          <a:p>
            <a:pPr marL="365125" indent="-365125" algn="ctr"/>
            <a:r>
              <a:rPr lang="en-GB" sz="2800" b="1" dirty="0" smtClean="0"/>
              <a:t>Of the 98 producers 64 countries have already peaked</a:t>
            </a:r>
          </a:p>
          <a:p>
            <a:pPr marL="365125" indent="-365125">
              <a:buFontTx/>
              <a:buChar char="•"/>
            </a:pPr>
            <a:r>
              <a:rPr lang="en-GB" sz="2000" dirty="0" smtClean="0"/>
              <a:t>There are 98 countries in the word that produce oil, some large producers some small.</a:t>
            </a:r>
          </a:p>
          <a:p>
            <a:pPr marL="365125" indent="-365125">
              <a:buFontTx/>
              <a:buChar char="•"/>
            </a:pPr>
            <a:r>
              <a:rPr lang="en-GB" sz="2000" dirty="0" smtClean="0"/>
              <a:t>The countries in red are the countries that are now ‘post peak’. </a:t>
            </a:r>
          </a:p>
          <a:p>
            <a:pPr marL="365125" indent="-365125">
              <a:buFontTx/>
              <a:buChar char="•"/>
            </a:pPr>
            <a:r>
              <a:rPr lang="en-GB" sz="2000" dirty="0" smtClean="0"/>
              <a:t>Their oil production is now in decline and nothing they can do will ever reverse that. </a:t>
            </a:r>
          </a:p>
          <a:p>
            <a:pPr marL="365125" indent="-365125">
              <a:buFontTx/>
              <a:buChar char="•"/>
            </a:pPr>
            <a:r>
              <a:rPr lang="en-GB" sz="2000" dirty="0" smtClean="0"/>
              <a:t>Of 98 producers 64 have already peaked. Anyone who tries to tell you that peak oil is a myth should look at any one of these countries- every single  one has followed the pattern of rapid growth in oil production, a ‘</a:t>
            </a:r>
            <a:r>
              <a:rPr lang="en-GB" sz="2000" dirty="0" err="1" smtClean="0"/>
              <a:t>Hubbert’s</a:t>
            </a:r>
            <a:r>
              <a:rPr lang="en-GB" sz="2000" dirty="0" smtClean="0"/>
              <a:t> peak’ as production plateaus and then decline.</a:t>
            </a:r>
          </a:p>
          <a:p>
            <a:pPr marL="365125" indent="-365125">
              <a:buFontTx/>
              <a:buChar char="•"/>
            </a:pPr>
            <a:endParaRPr lang="en-GB" sz="2000" dirty="0" smtClean="0"/>
          </a:p>
          <a:p>
            <a:pPr marL="365125" indent="-365125"/>
            <a:r>
              <a:rPr lang="en-GB" sz="2000" dirty="0" smtClean="0"/>
              <a:t>Source:  lastoilshock.com</a:t>
            </a:r>
          </a:p>
          <a:p>
            <a:pPr marL="365125" indent="-365125" algn="ctr"/>
            <a:endParaRPr lang="en-GB" sz="2800" b="1" dirty="0" smtClean="0"/>
          </a:p>
        </p:txBody>
      </p:sp>
      <p:sp>
        <p:nvSpPr>
          <p:cNvPr id="4" name="Rectangle 5"/>
          <p:cNvSpPr txBox="1">
            <a:spLocks noChangeArrowheads="1"/>
          </p:cNvSpPr>
          <p:nvPr/>
        </p:nvSpPr>
        <p:spPr>
          <a:xfrm>
            <a:off x="457200" y="274638"/>
            <a:ext cx="8229600" cy="625378"/>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0070C0"/>
                </a:solidFill>
                <a:effectLst/>
                <a:uLnTx/>
                <a:uFillTx/>
                <a:latin typeface="+mj-lt"/>
                <a:ea typeface="+mj-ea"/>
                <a:cs typeface="+mj-cs"/>
              </a:rPr>
              <a:t>Peak oil – When will it happen? </a:t>
            </a:r>
            <a:br>
              <a:rPr kumimoji="0" lang="en-GB" sz="3600" b="0" i="0" u="none" strike="noStrike" kern="1200" cap="none" spc="0" normalizeH="0" baseline="0" noProof="0" dirty="0" smtClean="0">
                <a:ln>
                  <a:noFill/>
                </a:ln>
                <a:solidFill>
                  <a:srgbClr val="0070C0"/>
                </a:solidFill>
                <a:effectLst/>
                <a:uLnTx/>
                <a:uFillTx/>
                <a:latin typeface="+mj-lt"/>
                <a:ea typeface="+mj-ea"/>
                <a:cs typeface="+mj-cs"/>
              </a:rPr>
            </a:b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68923" y="404813"/>
            <a:ext cx="8229600" cy="647700"/>
          </a:xfrm>
          <a:prstGeom prst="rect">
            <a:avLst/>
          </a:prstGeom>
        </p:spPr>
        <p:txBody>
          <a:bodyPr/>
          <a:lstStyle/>
          <a:p>
            <a:pPr eaLnBrk="1" hangingPunct="1"/>
            <a:r>
              <a:rPr lang="en-GB" smtClean="0"/>
              <a:t>Exports from oil producers</a:t>
            </a:r>
          </a:p>
        </p:txBody>
      </p:sp>
      <p:pic>
        <p:nvPicPr>
          <p:cNvPr id="19459" name="Picture 3" descr="Exports All countries"/>
          <p:cNvPicPr>
            <a:picLocks noChangeAspect="1" noChangeArrowheads="1"/>
          </p:cNvPicPr>
          <p:nvPr/>
        </p:nvPicPr>
        <p:blipFill>
          <a:blip r:embed="rId3"/>
          <a:srcRect/>
          <a:stretch>
            <a:fillRect/>
          </a:stretch>
        </p:blipFill>
        <p:spPr bwMode="auto">
          <a:xfrm>
            <a:off x="756139" y="1341438"/>
            <a:ext cx="7488115" cy="4987925"/>
          </a:xfrm>
          <a:prstGeom prst="rect">
            <a:avLst/>
          </a:prstGeom>
          <a:noFill/>
          <a:ln w="9525">
            <a:noFill/>
            <a:miter lim="800000"/>
            <a:headEnd/>
            <a:tailEnd/>
          </a:ln>
        </p:spPr>
      </p:pic>
      <p:sp>
        <p:nvSpPr>
          <p:cNvPr id="19460" name="Text Box 4"/>
          <p:cNvSpPr txBox="1">
            <a:spLocks noChangeArrowheads="1"/>
          </p:cNvSpPr>
          <p:nvPr/>
        </p:nvSpPr>
        <p:spPr bwMode="auto">
          <a:xfrm>
            <a:off x="323850" y="6583364"/>
            <a:ext cx="1823191" cy="276999"/>
          </a:xfrm>
          <a:prstGeom prst="rect">
            <a:avLst/>
          </a:prstGeom>
          <a:noFill/>
          <a:ln w="9525">
            <a:noFill/>
            <a:miter lim="800000"/>
            <a:headEnd/>
            <a:tailEnd/>
          </a:ln>
        </p:spPr>
        <p:txBody>
          <a:bodyPr wrap="none">
            <a:spAutoFit/>
          </a:bodyPr>
          <a:lstStyle/>
          <a:p>
            <a:r>
              <a:rPr lang="en-GB" sz="1200">
                <a:solidFill>
                  <a:schemeClr val="bg2"/>
                </a:solidFill>
                <a:latin typeface="QuickType" pitchFamily="34" charset="0"/>
              </a:rPr>
              <a:t>Transition Training 2009</a:t>
            </a:r>
          </a:p>
        </p:txBody>
      </p:sp>
      <p:sp>
        <p:nvSpPr>
          <p:cNvPr id="5" name="TextBox 4"/>
          <p:cNvSpPr txBox="1"/>
          <p:nvPr/>
        </p:nvSpPr>
        <p:spPr>
          <a:xfrm>
            <a:off x="8698523" y="651164"/>
            <a:ext cx="301686" cy="369332"/>
          </a:xfrm>
          <a:prstGeom prst="rect">
            <a:avLst/>
          </a:prstGeom>
          <a:noFill/>
        </p:spPr>
        <p:txBody>
          <a:bodyPr wrap="none" rtlCol="0">
            <a:spAutoFit/>
          </a:bodyPr>
          <a:lstStyle/>
          <a:p>
            <a:r>
              <a:rPr lang="en-GB" dirty="0" smtClean="0"/>
              <a:t>8</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z="2000" smtClean="0">
                <a:solidFill>
                  <a:srgbClr val="00B050"/>
                </a:solidFill>
              </a:rPr>
              <a:t>When will it happen? </a:t>
            </a:r>
            <a:r>
              <a:rPr lang="en-GB" sz="2000" smtClean="0"/>
              <a:t/>
            </a:r>
            <a:br>
              <a:rPr lang="en-GB" sz="2000" smtClean="0"/>
            </a:br>
            <a:r>
              <a:rPr lang="en-GB" sz="2000" smtClean="0"/>
              <a:t> When will Peak oil happen to you? It depends...  </a:t>
            </a:r>
          </a:p>
        </p:txBody>
      </p:sp>
      <p:sp>
        <p:nvSpPr>
          <p:cNvPr id="20483" name="Rectangle 3"/>
          <p:cNvSpPr>
            <a:spLocks noGrp="1" noChangeArrowheads="1"/>
          </p:cNvSpPr>
          <p:nvPr>
            <p:ph type="body" idx="1"/>
          </p:nvPr>
        </p:nvSpPr>
        <p:spPr>
          <a:xfrm>
            <a:off x="178777" y="1600201"/>
            <a:ext cx="8714643" cy="4525963"/>
          </a:xfrm>
        </p:spPr>
        <p:txBody>
          <a:bodyPr/>
          <a:lstStyle/>
          <a:p>
            <a:pPr eaLnBrk="1" hangingPunct="1">
              <a:lnSpc>
                <a:spcPct val="80000"/>
              </a:lnSpc>
            </a:pPr>
            <a:r>
              <a:rPr lang="en-GB" sz="1800" smtClean="0"/>
              <a:t>Oil exporting nations are using their oil for their own internal consumption at an ever increasing rate. </a:t>
            </a:r>
          </a:p>
          <a:p>
            <a:pPr eaLnBrk="1" hangingPunct="1">
              <a:lnSpc>
                <a:spcPct val="80000"/>
              </a:lnSpc>
            </a:pPr>
            <a:r>
              <a:rPr lang="en-GB" sz="1800" smtClean="0"/>
              <a:t>Oil is often very cheap, like in Saudi Arabia, 30p per gallon, so there is no incentive to conserve. </a:t>
            </a:r>
          </a:p>
          <a:p>
            <a:pPr eaLnBrk="1" hangingPunct="1">
              <a:lnSpc>
                <a:spcPct val="80000"/>
              </a:lnSpc>
            </a:pPr>
            <a:r>
              <a:rPr lang="en-GB" sz="1800" smtClean="0"/>
              <a:t>As their economies are booming, and their population is also growing rapidly, this means they have less oil to export. </a:t>
            </a:r>
          </a:p>
          <a:p>
            <a:pPr eaLnBrk="1" hangingPunct="1">
              <a:lnSpc>
                <a:spcPct val="80000"/>
              </a:lnSpc>
            </a:pPr>
            <a:r>
              <a:rPr lang="en-GB" sz="1800" smtClean="0"/>
              <a:t>Global Oil exports peaked in 2005, and after a short plateau, is projected to decline rapidly. This is very bad news for the USA (and most of Europe) which need to import vast amounts of oil to keep their economies going.</a:t>
            </a:r>
          </a:p>
          <a:p>
            <a:pPr eaLnBrk="1" hangingPunct="1">
              <a:lnSpc>
                <a:spcPct val="80000"/>
              </a:lnSpc>
            </a:pPr>
            <a:r>
              <a:rPr lang="en-GB" sz="1800" smtClean="0"/>
              <a:t>This is only one of a series of complex factors that are going to magnify and hasten the effects of peak oil especially for oil importers and contribute to increased volatility in the price of oil. </a:t>
            </a:r>
          </a:p>
          <a:p>
            <a:pPr eaLnBrk="1" hangingPunct="1">
              <a:lnSpc>
                <a:spcPct val="80000"/>
              </a:lnSpc>
            </a:pPr>
            <a:endParaRPr lang="en-GB" sz="1400" smtClean="0"/>
          </a:p>
          <a:p>
            <a:pPr eaLnBrk="1" hangingPunct="1">
              <a:lnSpc>
                <a:spcPct val="80000"/>
              </a:lnSpc>
            </a:pPr>
            <a:endParaRPr lang="en-GB" sz="1400" smtClean="0"/>
          </a:p>
          <a:p>
            <a:pPr eaLnBrk="1" hangingPunct="1">
              <a:lnSpc>
                <a:spcPct val="80000"/>
              </a:lnSpc>
            </a:pPr>
            <a:endParaRPr lang="en-GB" sz="1400" smtClean="0"/>
          </a:p>
          <a:p>
            <a:pPr eaLnBrk="1" hangingPunct="1">
              <a:lnSpc>
                <a:spcPct val="80000"/>
              </a:lnSpc>
            </a:pPr>
            <a:endParaRPr lang="en-GB" sz="1400" smtClean="0"/>
          </a:p>
          <a:p>
            <a:pPr eaLnBrk="1" hangingPunct="1">
              <a:lnSpc>
                <a:spcPct val="80000"/>
              </a:lnSpc>
              <a:buFontTx/>
              <a:buNone/>
            </a:pPr>
            <a:endParaRPr lang="en-GB" sz="1400" smtClean="0"/>
          </a:p>
          <a:p>
            <a:pPr eaLnBrk="1" hangingPunct="1">
              <a:lnSpc>
                <a:spcPct val="80000"/>
              </a:lnSpc>
              <a:buFontTx/>
              <a:buNone/>
            </a:pPr>
            <a:endParaRPr lang="en-GB" sz="1400" smtClean="0"/>
          </a:p>
          <a:p>
            <a:pPr eaLnBrk="1" hangingPunct="1">
              <a:lnSpc>
                <a:spcPct val="80000"/>
              </a:lnSpc>
              <a:buFontTx/>
              <a:buNone/>
            </a:pPr>
            <a:r>
              <a:rPr lang="en-GB" sz="140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8" name="Picture 4" descr="worlds giant oil fields discovery"/>
          <p:cNvPicPr>
            <a:picLocks noChangeAspect="1" noChangeArrowheads="1"/>
          </p:cNvPicPr>
          <p:nvPr/>
        </p:nvPicPr>
        <p:blipFill>
          <a:blip r:embed="rId3"/>
          <a:srcRect/>
          <a:stretch>
            <a:fillRect/>
          </a:stretch>
        </p:blipFill>
        <p:spPr bwMode="auto">
          <a:xfrm>
            <a:off x="352102" y="1026522"/>
            <a:ext cx="8494027" cy="4930933"/>
          </a:xfrm>
          <a:prstGeom prst="rect">
            <a:avLst/>
          </a:prstGeom>
          <a:noFill/>
          <a:ln w="9525">
            <a:noFill/>
            <a:miter lim="800000"/>
            <a:headEnd/>
            <a:tailEnd/>
          </a:ln>
        </p:spPr>
      </p:pic>
      <p:sp>
        <p:nvSpPr>
          <p:cNvPr id="36867" name="Rectangle 3"/>
          <p:cNvSpPr>
            <a:spLocks noGrp="1" noChangeArrowheads="1"/>
          </p:cNvSpPr>
          <p:nvPr>
            <p:ph type="body" idx="4294967295"/>
          </p:nvPr>
        </p:nvSpPr>
        <p:spPr>
          <a:xfrm>
            <a:off x="485995" y="363498"/>
            <a:ext cx="7776796" cy="504825"/>
          </a:xfrm>
          <a:prstGeom prst="rect">
            <a:avLst/>
          </a:prstGeom>
        </p:spPr>
        <p:txBody>
          <a:bodyPr/>
          <a:lstStyle/>
          <a:p>
            <a:pPr algn="ctr" eaLnBrk="1" hangingPunct="1">
              <a:lnSpc>
                <a:spcPct val="90000"/>
              </a:lnSpc>
              <a:buFontTx/>
              <a:buNone/>
            </a:pPr>
            <a:r>
              <a:rPr lang="en-GB" sz="2400" dirty="0"/>
              <a:t>The world’s giant oilfields are in steep decline</a:t>
            </a:r>
            <a:endParaRPr lang="en-GB" sz="2800" dirty="0"/>
          </a:p>
        </p:txBody>
      </p:sp>
      <p:sp>
        <p:nvSpPr>
          <p:cNvPr id="6" name="TextBox 5"/>
          <p:cNvSpPr txBox="1"/>
          <p:nvPr/>
        </p:nvSpPr>
        <p:spPr>
          <a:xfrm>
            <a:off x="8544469" y="246579"/>
            <a:ext cx="301686" cy="369332"/>
          </a:xfrm>
          <a:prstGeom prst="rect">
            <a:avLst/>
          </a:prstGeom>
          <a:noFill/>
        </p:spPr>
        <p:txBody>
          <a:bodyPr wrap="none" rtlCol="0">
            <a:spAutoFit/>
          </a:bodyPr>
          <a:lstStyle/>
          <a:p>
            <a:r>
              <a:rPr lang="en-US" dirty="0" smtClean="0"/>
              <a:t>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5" name="Text Box 4"/>
          <p:cNvSpPr txBox="1">
            <a:spLocks noChangeArrowheads="1"/>
          </p:cNvSpPr>
          <p:nvPr/>
        </p:nvSpPr>
        <p:spPr bwMode="auto">
          <a:xfrm>
            <a:off x="691319" y="1120935"/>
            <a:ext cx="7977554" cy="5109091"/>
          </a:xfrm>
          <a:prstGeom prst="rect">
            <a:avLst/>
          </a:prstGeom>
          <a:noFill/>
          <a:ln w="9525">
            <a:noFill/>
            <a:miter lim="800000"/>
            <a:headEnd/>
            <a:tailEnd/>
          </a:ln>
        </p:spPr>
        <p:txBody>
          <a:bodyPr wrap="square">
            <a:prstTxWarp prst="textNoShape">
              <a:avLst/>
            </a:prstTxWarp>
            <a:spAutoFit/>
          </a:bodyPr>
          <a:lstStyle/>
          <a:p>
            <a:pPr marL="342900" indent="-342900" algn="ctr"/>
            <a:r>
              <a:rPr lang="en-GB" sz="2800" b="1" dirty="0" smtClean="0"/>
              <a:t>80:20 rule – decline of the giant oil fields</a:t>
            </a:r>
          </a:p>
          <a:p>
            <a:pPr marL="342900" indent="-342900" algn="just">
              <a:buFontTx/>
              <a:buChar char="•"/>
            </a:pPr>
            <a:endParaRPr lang="en-GB" sz="2400" dirty="0" smtClean="0"/>
          </a:p>
          <a:p>
            <a:pPr marL="342900" indent="-342900">
              <a:buFontTx/>
              <a:buChar char="•"/>
            </a:pPr>
            <a:r>
              <a:rPr lang="en-GB" sz="2000" dirty="0" smtClean="0"/>
              <a:t>The 80:20 rule of thumb is that 80% of your result comes from the 20% of your effort.</a:t>
            </a:r>
          </a:p>
          <a:p>
            <a:pPr marL="342900" indent="-342900">
              <a:buFontTx/>
              <a:buChar char="•"/>
            </a:pPr>
            <a:r>
              <a:rPr lang="en-GB" sz="2000" dirty="0" smtClean="0"/>
              <a:t>Appling that rule of thumb to oil production -we find the easy to find and produce oil first – these are the largest on shore oil fields. 94% of oil is produced by  the 1500 largest oil fields in the world (out of over 40,000 fields)</a:t>
            </a:r>
          </a:p>
          <a:p>
            <a:pPr marL="342900" indent="-342900">
              <a:buFontTx/>
              <a:buChar char="•"/>
            </a:pPr>
            <a:r>
              <a:rPr lang="en-GB" sz="2000" dirty="0" smtClean="0"/>
              <a:t>This graph shows that  discovery of giant oil fields peaked in the late 1960’s. Now we find very few giant (greater than 1 billion barrels) oil fields, and that rate of discovery is declining. </a:t>
            </a:r>
          </a:p>
          <a:p>
            <a:pPr marL="342900" indent="-342900"/>
            <a:endParaRPr lang="en-GB" sz="1600" dirty="0" smtClean="0"/>
          </a:p>
          <a:p>
            <a:pPr marL="342900" indent="-342900">
              <a:buFontTx/>
              <a:buChar char="•"/>
            </a:pPr>
            <a:endParaRPr lang="en-GB" sz="1600" dirty="0" smtClean="0"/>
          </a:p>
          <a:p>
            <a:pPr marL="342900" indent="-342900">
              <a:buFontTx/>
              <a:buChar char="•"/>
            </a:pPr>
            <a:endParaRPr lang="en-GB" sz="1600" dirty="0" smtClean="0"/>
          </a:p>
          <a:p>
            <a:pPr marL="342900" indent="-342900">
              <a:buFontTx/>
              <a:buChar char="•"/>
            </a:pPr>
            <a:endParaRPr lang="en-GB" sz="1600" dirty="0" smtClean="0"/>
          </a:p>
          <a:p>
            <a:pPr marL="342900" indent="-342900">
              <a:buFontTx/>
              <a:buChar char="•"/>
            </a:pPr>
            <a:r>
              <a:rPr lang="en-GB" sz="1600" dirty="0" smtClean="0"/>
              <a:t>Source: Wikipedia </a:t>
            </a:r>
          </a:p>
          <a:p>
            <a:pPr marL="342900" indent="-342900">
              <a:buFontTx/>
              <a:buChar char="•"/>
            </a:pPr>
            <a:endParaRPr lang="en-GB" sz="1400" dirty="0"/>
          </a:p>
        </p:txBody>
      </p:sp>
      <p:sp>
        <p:nvSpPr>
          <p:cNvPr id="4" name="Rectangle 5"/>
          <p:cNvSpPr txBox="1">
            <a:spLocks noChangeArrowheads="1"/>
          </p:cNvSpPr>
          <p:nvPr/>
        </p:nvSpPr>
        <p:spPr>
          <a:xfrm>
            <a:off x="452785" y="370049"/>
            <a:ext cx="8229600" cy="625378"/>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0070C0"/>
                </a:solidFill>
                <a:effectLst/>
                <a:uLnTx/>
                <a:uFillTx/>
                <a:latin typeface="+mj-lt"/>
                <a:ea typeface="+mj-ea"/>
                <a:cs typeface="+mj-cs"/>
              </a:rPr>
              <a:t>Peak oil – When will it happen? </a:t>
            </a:r>
            <a:br>
              <a:rPr kumimoji="0" lang="en-GB" sz="3600" b="0" i="0" u="none" strike="noStrike" kern="1200" cap="none" spc="0" normalizeH="0" baseline="0" noProof="0" dirty="0" smtClean="0">
                <a:ln>
                  <a:noFill/>
                </a:ln>
                <a:solidFill>
                  <a:srgbClr val="0070C0"/>
                </a:solidFill>
                <a:effectLst/>
                <a:uLnTx/>
                <a:uFillTx/>
                <a:latin typeface="+mj-lt"/>
                <a:ea typeface="+mj-ea"/>
                <a:cs typeface="+mj-cs"/>
              </a:rPr>
            </a:b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9"/>
            <a:ext cx="8229600" cy="922337"/>
          </a:xfrm>
        </p:spPr>
        <p:txBody>
          <a:bodyPr/>
          <a:lstStyle/>
          <a:p>
            <a:pPr eaLnBrk="1" hangingPunct="1"/>
            <a:r>
              <a:rPr lang="en-GB" sz="4000" dirty="0" smtClean="0">
                <a:solidFill>
                  <a:srgbClr val="1F497D"/>
                </a:solidFill>
              </a:rPr>
              <a:t>Where we get our energy from</a:t>
            </a:r>
            <a:endParaRPr lang="en-GB" sz="4000" dirty="0">
              <a:solidFill>
                <a:srgbClr val="1F497D"/>
              </a:solidFill>
            </a:endParaRPr>
          </a:p>
        </p:txBody>
      </p:sp>
      <p:sp>
        <p:nvSpPr>
          <p:cNvPr id="40963" name="Rectangle 3"/>
          <p:cNvSpPr>
            <a:spLocks noGrp="1" noChangeArrowheads="1"/>
          </p:cNvSpPr>
          <p:nvPr>
            <p:ph type="body" sz="half" idx="1"/>
          </p:nvPr>
        </p:nvSpPr>
        <p:spPr>
          <a:xfrm>
            <a:off x="457200" y="1600201"/>
            <a:ext cx="1090246" cy="4525963"/>
          </a:xfrm>
        </p:spPr>
        <p:txBody>
          <a:bodyPr/>
          <a:lstStyle/>
          <a:p>
            <a:pPr eaLnBrk="1" hangingPunct="1"/>
            <a:endParaRPr lang="en-US" sz="2800"/>
          </a:p>
        </p:txBody>
      </p:sp>
      <p:pic>
        <p:nvPicPr>
          <p:cNvPr id="40964" name="Picture 4"/>
          <p:cNvPicPr>
            <a:picLocks noGrp="1" noChangeAspect="1" noChangeArrowheads="1"/>
          </p:cNvPicPr>
          <p:nvPr>
            <p:ph sz="half" idx="2"/>
          </p:nvPr>
        </p:nvPicPr>
        <p:blipFill>
          <a:blip r:embed="rId3"/>
          <a:srcRect/>
          <a:stretch>
            <a:fillRect/>
          </a:stretch>
        </p:blipFill>
        <p:spPr>
          <a:xfrm>
            <a:off x="250582" y="1413136"/>
            <a:ext cx="8062145" cy="4877772"/>
          </a:xfrm>
          <a:noFill/>
        </p:spPr>
      </p:pic>
      <p:sp>
        <p:nvSpPr>
          <p:cNvPr id="40965" name="Text Box 5"/>
          <p:cNvSpPr txBox="1">
            <a:spLocks noChangeArrowheads="1"/>
          </p:cNvSpPr>
          <p:nvPr/>
        </p:nvSpPr>
        <p:spPr bwMode="auto">
          <a:xfrm>
            <a:off x="6826846" y="1325564"/>
            <a:ext cx="2111381" cy="274637"/>
          </a:xfrm>
          <a:prstGeom prst="rect">
            <a:avLst/>
          </a:prstGeom>
          <a:noFill/>
          <a:ln w="9525">
            <a:noFill/>
            <a:miter lim="800000"/>
            <a:headEnd/>
            <a:tailEnd/>
          </a:ln>
        </p:spPr>
        <p:txBody>
          <a:bodyPr wrap="square">
            <a:prstTxWarp prst="textNoShape">
              <a:avLst/>
            </a:prstTxWarp>
            <a:spAutoFit/>
          </a:bodyPr>
          <a:lstStyle/>
          <a:p>
            <a:r>
              <a:rPr lang="en-GB" sz="1200" dirty="0"/>
              <a:t>Source: </a:t>
            </a:r>
            <a:r>
              <a:rPr lang="en-GB" sz="1200" dirty="0" err="1"/>
              <a:t>ExxonMobile</a:t>
            </a:r>
            <a:r>
              <a:rPr lang="en-GB" sz="1200" dirty="0"/>
              <a:t> web site</a:t>
            </a:r>
          </a:p>
        </p:txBody>
      </p:sp>
      <p:sp>
        <p:nvSpPr>
          <p:cNvPr id="7" name="TextBox 6"/>
          <p:cNvSpPr txBox="1"/>
          <p:nvPr/>
        </p:nvSpPr>
        <p:spPr>
          <a:xfrm>
            <a:off x="8544469" y="246579"/>
            <a:ext cx="418704" cy="369332"/>
          </a:xfrm>
          <a:prstGeom prst="rect">
            <a:avLst/>
          </a:prstGeom>
          <a:noFill/>
        </p:spPr>
        <p:txBody>
          <a:bodyPr wrap="none" rtlCol="0">
            <a:spAutoFit/>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Grp="1" noChangeArrowheads="1"/>
          </p:cNvSpPr>
          <p:nvPr>
            <p:ph type="subTitle" idx="1"/>
          </p:nvPr>
        </p:nvSpPr>
        <p:spPr>
          <a:xfrm>
            <a:off x="568036" y="1232898"/>
            <a:ext cx="8229600" cy="5084775"/>
          </a:xfrm>
        </p:spPr>
        <p:txBody>
          <a:bodyPr/>
          <a:lstStyle/>
          <a:p>
            <a:pPr marL="274638" indent="-274638" algn="l">
              <a:lnSpc>
                <a:spcPct val="80000"/>
              </a:lnSpc>
              <a:buFont typeface="Arial" pitchFamily="34" charset="0"/>
              <a:buChar char="•"/>
            </a:pPr>
            <a:r>
              <a:rPr lang="en-GB" sz="2400" dirty="0" smtClean="0"/>
              <a:t>Peak oil is the point at which we can no longer increase the amount of crude oil we extract and globally petroleum production goes into irreversible decline. </a:t>
            </a:r>
            <a:r>
              <a:rPr lang="en-GB" sz="2800" dirty="0" smtClean="0"/>
              <a:t>It is not when the oil runs out!</a:t>
            </a:r>
            <a:endParaRPr lang="en-GB" sz="2400" dirty="0" smtClean="0"/>
          </a:p>
          <a:p>
            <a:pPr marL="274638" indent="-274638" algn="l">
              <a:lnSpc>
                <a:spcPct val="80000"/>
              </a:lnSpc>
              <a:buFontTx/>
              <a:buChar char="•"/>
            </a:pPr>
            <a:endParaRPr lang="en-GB" sz="2400" dirty="0" smtClean="0"/>
          </a:p>
          <a:p>
            <a:pPr marL="274638" indent="-274638" algn="l">
              <a:lnSpc>
                <a:spcPct val="80000"/>
              </a:lnSpc>
              <a:buFontTx/>
              <a:buChar char="•"/>
            </a:pPr>
            <a:r>
              <a:rPr lang="en-GB" sz="2400" dirty="0" smtClean="0"/>
              <a:t>This typically happens when an oil province has extracted roughly ½ of all the oil that is ever going to be extracted from that province . Every oil province  has followed this pattern, so it follows that at some point a global oil production will follow a similar pattern.</a:t>
            </a:r>
          </a:p>
          <a:p>
            <a:pPr marL="274638" indent="-274638" algn="l">
              <a:lnSpc>
                <a:spcPct val="80000"/>
              </a:lnSpc>
              <a:buFont typeface="Arial" pitchFamily="34" charset="0"/>
              <a:buChar char="•"/>
            </a:pPr>
            <a:endParaRPr lang="en-GB" sz="2400" dirty="0" smtClean="0"/>
          </a:p>
          <a:p>
            <a:pPr marL="274638" indent="-274638" algn="l">
              <a:lnSpc>
                <a:spcPct val="80000"/>
              </a:lnSpc>
              <a:buFontTx/>
              <a:buChar char="•"/>
            </a:pPr>
            <a:r>
              <a:rPr lang="en-GB" sz="2400" dirty="0" smtClean="0"/>
              <a:t>This slide illustrates why the sum total of a collection of oil fields in a region when added together creates a peak at about the half way point in production</a:t>
            </a:r>
          </a:p>
          <a:p>
            <a:pPr marL="274638" indent="-274638" algn="l">
              <a:lnSpc>
                <a:spcPct val="80000"/>
              </a:lnSpc>
              <a:buFontTx/>
              <a:buChar char="•"/>
            </a:pPr>
            <a:r>
              <a:rPr lang="en-GB" sz="2000" dirty="0" smtClean="0"/>
              <a:t>Source: Liverpool University School of Management</a:t>
            </a:r>
          </a:p>
          <a:p>
            <a:pPr marL="274638" indent="-274638" algn="just" eaLnBrk="1" hangingPunct="1">
              <a:lnSpc>
                <a:spcPct val="80000"/>
              </a:lnSpc>
              <a:buFontTx/>
              <a:buChar char="•"/>
            </a:pPr>
            <a:endParaRPr lang="en-GB" sz="2400" dirty="0"/>
          </a:p>
        </p:txBody>
      </p:sp>
      <p:sp>
        <p:nvSpPr>
          <p:cNvPr id="18435" name="Rectangle 4"/>
          <p:cNvSpPr>
            <a:spLocks noChangeArrowheads="1"/>
          </p:cNvSpPr>
          <p:nvPr/>
        </p:nvSpPr>
        <p:spPr bwMode="auto">
          <a:xfrm>
            <a:off x="2157694" y="260350"/>
            <a:ext cx="5351082" cy="1138238"/>
          </a:xfrm>
          <a:prstGeom prst="rect">
            <a:avLst/>
          </a:prstGeom>
          <a:noFill/>
          <a:ln w="9525">
            <a:noFill/>
            <a:miter lim="800000"/>
            <a:headEnd/>
            <a:tailEnd/>
          </a:ln>
        </p:spPr>
        <p:txBody>
          <a:bodyPr anchor="ctr">
            <a:prstTxWarp prst="textNoShape">
              <a:avLst/>
            </a:prstTxWarp>
          </a:bodyPr>
          <a:lstStyle/>
          <a:p>
            <a:pPr algn="ctr"/>
            <a:r>
              <a:rPr lang="en-GB" sz="3600" dirty="0"/>
              <a:t> </a:t>
            </a:r>
            <a:r>
              <a:rPr lang="en-GB" sz="3600" dirty="0">
                <a:solidFill>
                  <a:srgbClr val="0070C0"/>
                </a:solidFill>
              </a:rPr>
              <a:t>Peak oil- What is it?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2264020" y="1143000"/>
            <a:ext cx="4720388" cy="646331"/>
          </a:xfrm>
          <a:prstGeom prst="rect">
            <a:avLst/>
          </a:prstGeom>
          <a:noFill/>
          <a:ln w="9525">
            <a:noFill/>
            <a:miter lim="800000"/>
            <a:headEnd/>
            <a:tailEnd/>
          </a:ln>
        </p:spPr>
        <p:txBody>
          <a:bodyPr wrap="none">
            <a:prstTxWarp prst="textNoShape">
              <a:avLst/>
            </a:prstTxWarp>
            <a:spAutoFit/>
          </a:bodyPr>
          <a:lstStyle/>
          <a:p>
            <a:r>
              <a:rPr lang="en-GB" sz="3600" dirty="0">
                <a:solidFill>
                  <a:srgbClr val="1F497D"/>
                </a:solidFill>
              </a:rPr>
              <a:t>Why is oil so important?</a:t>
            </a:r>
          </a:p>
        </p:txBody>
      </p:sp>
      <p:sp>
        <p:nvSpPr>
          <p:cNvPr id="43011" name="TextBox 2"/>
          <p:cNvSpPr txBox="1">
            <a:spLocks noChangeArrowheads="1"/>
          </p:cNvSpPr>
          <p:nvPr/>
        </p:nvSpPr>
        <p:spPr bwMode="auto">
          <a:xfrm>
            <a:off x="549520" y="2107556"/>
            <a:ext cx="7847134" cy="4154984"/>
          </a:xfrm>
          <a:prstGeom prst="rect">
            <a:avLst/>
          </a:prstGeom>
          <a:noFill/>
          <a:ln w="9525">
            <a:noFill/>
            <a:miter lim="800000"/>
            <a:headEnd/>
            <a:tailEnd/>
          </a:ln>
        </p:spPr>
        <p:txBody>
          <a:bodyPr>
            <a:prstTxWarp prst="textNoShape">
              <a:avLst/>
            </a:prstTxWarp>
            <a:spAutoFit/>
          </a:bodyPr>
          <a:lstStyle/>
          <a:p>
            <a:r>
              <a:rPr lang="en-GB" sz="2400" dirty="0" smtClean="0"/>
              <a:t>It is frightening how dependent we are on fossil fuels. We have only begun the move away from fossil fuel energy. </a:t>
            </a:r>
          </a:p>
          <a:p>
            <a:endParaRPr lang="en-GB" sz="2400" dirty="0" smtClean="0"/>
          </a:p>
          <a:p>
            <a:r>
              <a:rPr lang="en-GB" sz="2400" dirty="0" smtClean="0"/>
              <a:t>Even if we were to double the amount of energy we get from </a:t>
            </a:r>
            <a:r>
              <a:rPr lang="en-GB" sz="2400" dirty="0" err="1" smtClean="0"/>
              <a:t>renewables</a:t>
            </a:r>
            <a:r>
              <a:rPr lang="en-GB" sz="2400" dirty="0" smtClean="0"/>
              <a:t>, and then double it, and then double again, which would be a heroic achievement, it would still only create 3% of current energy requirements.</a:t>
            </a:r>
          </a:p>
          <a:p>
            <a:endParaRPr lang="en-GB" sz="2400" dirty="0" smtClean="0"/>
          </a:p>
          <a:p>
            <a:endParaRPr lang="en-GB" sz="2400" dirty="0" smtClean="0"/>
          </a:p>
          <a:p>
            <a:r>
              <a:rPr lang="en-GB" sz="2400" dirty="0" smtClean="0"/>
              <a:t>Source: Exxon mobile </a:t>
            </a:r>
          </a:p>
          <a:p>
            <a:pPr algn="just">
              <a:buFont typeface="Arial"/>
              <a:buChar char="•"/>
            </a:pPr>
            <a:endParaRPr lang="en-GB"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srcRect/>
          <a:stretch>
            <a:fillRect/>
          </a:stretch>
        </p:blipFill>
        <p:spPr bwMode="auto">
          <a:xfrm>
            <a:off x="1692520" y="1653915"/>
            <a:ext cx="6479931" cy="4325938"/>
          </a:xfrm>
          <a:prstGeom prst="rect">
            <a:avLst/>
          </a:prstGeom>
          <a:noFill/>
          <a:ln w="9525">
            <a:noFill/>
            <a:miter lim="800000"/>
            <a:headEnd/>
            <a:tailEnd/>
          </a:ln>
        </p:spPr>
      </p:pic>
      <p:sp>
        <p:nvSpPr>
          <p:cNvPr id="44035" name="Rectangle 5"/>
          <p:cNvSpPr>
            <a:spLocks noChangeArrowheads="1"/>
          </p:cNvSpPr>
          <p:nvPr/>
        </p:nvSpPr>
        <p:spPr bwMode="auto">
          <a:xfrm>
            <a:off x="826477" y="418064"/>
            <a:ext cx="7417777" cy="1036637"/>
          </a:xfrm>
          <a:prstGeom prst="rect">
            <a:avLst/>
          </a:prstGeom>
          <a:noFill/>
          <a:ln w="9525">
            <a:noFill/>
            <a:miter lim="800000"/>
            <a:headEnd/>
            <a:tailEnd/>
          </a:ln>
        </p:spPr>
        <p:txBody>
          <a:bodyPr>
            <a:prstTxWarp prst="textNoShape">
              <a:avLst/>
            </a:prstTxWarp>
            <a:spAutoFit/>
          </a:bodyPr>
          <a:lstStyle/>
          <a:p>
            <a:r>
              <a:rPr lang="en-GB" sz="4400" dirty="0">
                <a:solidFill>
                  <a:schemeClr val="tx2"/>
                </a:solidFill>
              </a:rPr>
              <a:t>Why is oil so important?</a:t>
            </a:r>
            <a:r>
              <a:rPr lang="en-GB" dirty="0">
                <a:solidFill>
                  <a:schemeClr val="tx2"/>
                </a:solidFill>
              </a:rPr>
              <a:t> </a:t>
            </a:r>
          </a:p>
          <a:p>
            <a:r>
              <a:rPr lang="en-GB" dirty="0">
                <a:solidFill>
                  <a:schemeClr val="tx2"/>
                </a:solidFill>
              </a:rPr>
              <a:t>How many men does it take to push a car?</a:t>
            </a:r>
          </a:p>
        </p:txBody>
      </p:sp>
      <p:sp>
        <p:nvSpPr>
          <p:cNvPr id="5" name="TextBox 4"/>
          <p:cNvSpPr txBox="1"/>
          <p:nvPr/>
        </p:nvSpPr>
        <p:spPr>
          <a:xfrm>
            <a:off x="8544469" y="246579"/>
            <a:ext cx="418704" cy="369332"/>
          </a:xfrm>
          <a:prstGeom prst="rect">
            <a:avLst/>
          </a:prstGeom>
          <a:noFill/>
        </p:spPr>
        <p:txBody>
          <a:bodyPr wrap="none" rtlCol="0">
            <a:spAutoFit/>
          </a:bodyPr>
          <a:lstStyle/>
          <a:p>
            <a:r>
              <a:rPr lang="en-US" dirty="0" smtClean="0"/>
              <a:t>11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619344" y="992250"/>
            <a:ext cx="7947034" cy="4525963"/>
          </a:xfrm>
        </p:spPr>
        <p:txBody>
          <a:bodyPr/>
          <a:lstStyle/>
          <a:p>
            <a:pPr algn="ctr">
              <a:buNone/>
            </a:pPr>
            <a:r>
              <a:rPr lang="en-GB" b="1" dirty="0" smtClean="0"/>
              <a:t>The phenomenal energy in petrol</a:t>
            </a:r>
          </a:p>
          <a:p>
            <a:pPr algn="just" eaLnBrk="1" hangingPunct="1">
              <a:buNone/>
            </a:pPr>
            <a:endParaRPr lang="en-GB" sz="2400" dirty="0" smtClean="0"/>
          </a:p>
          <a:p>
            <a:r>
              <a:rPr lang="en-GB" sz="2400" dirty="0" smtClean="0"/>
              <a:t>A tank of petrol contains 8,000 human hours work! </a:t>
            </a:r>
          </a:p>
          <a:p>
            <a:r>
              <a:rPr lang="en-GB" sz="2400" dirty="0" smtClean="0"/>
              <a:t>If you worked for 8 hrs/day, 52 weeks a year, 7 days a week that equates to about 3 years’ work. </a:t>
            </a:r>
          </a:p>
          <a:p>
            <a:r>
              <a:rPr lang="en-GB" sz="2400" dirty="0" smtClean="0"/>
              <a:t>Most of us take for granted the amount of energy we have at our disposal instantly, everyday. No human society has ever had anything near this amount of energy before the discovery of fossil fuels and oil in particular. </a:t>
            </a:r>
          </a:p>
          <a:p>
            <a:endParaRPr lang="en-GB" sz="2000" dirty="0" smtClean="0"/>
          </a:p>
          <a:p>
            <a:r>
              <a:rPr lang="en-GB" sz="2000" dirty="0" smtClean="0"/>
              <a:t>Source: </a:t>
            </a:r>
            <a:r>
              <a:rPr lang="en-GB" sz="2000" dirty="0" err="1" smtClean="0"/>
              <a:t>wikipedia</a:t>
            </a:r>
            <a:endParaRPr lang="en-GB" sz="2000" dirty="0" smtClean="0"/>
          </a:p>
          <a:p>
            <a:pPr algn="just" eaLnBrk="1" hangingPunct="1"/>
            <a:endParaRPr lang="en-GB" sz="2400" dirty="0"/>
          </a:p>
        </p:txBody>
      </p:sp>
      <p:sp>
        <p:nvSpPr>
          <p:cNvPr id="4" name="TextBox 1"/>
          <p:cNvSpPr txBox="1">
            <a:spLocks noChangeArrowheads="1"/>
          </p:cNvSpPr>
          <p:nvPr/>
        </p:nvSpPr>
        <p:spPr bwMode="auto">
          <a:xfrm>
            <a:off x="2264020" y="348059"/>
            <a:ext cx="4720388" cy="646331"/>
          </a:xfrm>
          <a:prstGeom prst="rect">
            <a:avLst/>
          </a:prstGeom>
          <a:noFill/>
          <a:ln w="9525">
            <a:noFill/>
            <a:miter lim="800000"/>
            <a:headEnd/>
            <a:tailEnd/>
          </a:ln>
        </p:spPr>
        <p:txBody>
          <a:bodyPr wrap="none">
            <a:prstTxWarp prst="textNoShape">
              <a:avLst/>
            </a:prstTxWarp>
            <a:spAutoFit/>
          </a:bodyPr>
          <a:lstStyle/>
          <a:p>
            <a:r>
              <a:rPr lang="en-GB" sz="3600" dirty="0">
                <a:solidFill>
                  <a:srgbClr val="1F497D"/>
                </a:solidFill>
              </a:rPr>
              <a:t>Why is oil so important?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sz="quarter" idx="4294967295"/>
          </p:nvPr>
        </p:nvSpPr>
        <p:spPr>
          <a:xfrm>
            <a:off x="914400" y="333375"/>
            <a:ext cx="8229600" cy="1143000"/>
          </a:xfrm>
          <a:prstGeom prst="rect">
            <a:avLst/>
          </a:prstGeom>
        </p:spPr>
        <p:txBody>
          <a:bodyPr/>
          <a:lstStyle/>
          <a:p>
            <a:pPr algn="l" eaLnBrk="1" hangingPunct="1"/>
            <a:r>
              <a:rPr lang="en-GB" sz="3600" dirty="0" smtClean="0"/>
              <a:t>What do we use Oil for?</a:t>
            </a:r>
            <a:endParaRPr lang="en-US" sz="3600" dirty="0" smtClean="0"/>
          </a:p>
        </p:txBody>
      </p:sp>
      <p:pic>
        <p:nvPicPr>
          <p:cNvPr id="29699" name="Picture 3"/>
          <p:cNvPicPr>
            <a:picLocks noGrp="1" noChangeAspect="1" noChangeArrowheads="1"/>
          </p:cNvPicPr>
          <p:nvPr>
            <p:ph sz="quarter" idx="4294967295"/>
          </p:nvPr>
        </p:nvPicPr>
        <p:blipFill>
          <a:blip r:embed="rId3"/>
          <a:srcRect/>
          <a:stretch>
            <a:fillRect/>
          </a:stretch>
        </p:blipFill>
        <p:spPr>
          <a:xfrm>
            <a:off x="3285393" y="3500439"/>
            <a:ext cx="2189285" cy="1152525"/>
          </a:xfrm>
          <a:prstGeom prst="rect">
            <a:avLst/>
          </a:prstGeom>
        </p:spPr>
      </p:pic>
      <p:pic>
        <p:nvPicPr>
          <p:cNvPr id="29700" name="Picture 4"/>
          <p:cNvPicPr>
            <a:picLocks noGrp="1" noChangeAspect="1" noChangeArrowheads="1"/>
          </p:cNvPicPr>
          <p:nvPr>
            <p:ph sz="quarter" idx="4294967295"/>
          </p:nvPr>
        </p:nvPicPr>
        <p:blipFill>
          <a:blip r:embed="rId4"/>
          <a:srcRect/>
          <a:stretch>
            <a:fillRect/>
          </a:stretch>
        </p:blipFill>
        <p:spPr>
          <a:xfrm>
            <a:off x="4785947" y="1928814"/>
            <a:ext cx="2283069" cy="1531937"/>
          </a:xfrm>
          <a:prstGeom prst="rect">
            <a:avLst/>
          </a:prstGeom>
        </p:spPr>
      </p:pic>
      <p:pic>
        <p:nvPicPr>
          <p:cNvPr id="29701" name="Picture 5"/>
          <p:cNvPicPr>
            <a:picLocks noGrp="1" noChangeAspect="1" noChangeArrowheads="1"/>
          </p:cNvPicPr>
          <p:nvPr>
            <p:ph sz="quarter" idx="4294967295"/>
          </p:nvPr>
        </p:nvPicPr>
        <p:blipFill>
          <a:blip r:embed="rId5"/>
          <a:srcRect/>
          <a:stretch>
            <a:fillRect/>
          </a:stretch>
        </p:blipFill>
        <p:spPr>
          <a:xfrm>
            <a:off x="6877716" y="284163"/>
            <a:ext cx="1079988" cy="1441450"/>
          </a:xfrm>
          <a:prstGeom prst="rect">
            <a:avLst/>
          </a:prstGeom>
        </p:spPr>
      </p:pic>
      <p:pic>
        <p:nvPicPr>
          <p:cNvPr id="29703" name="Picture 6"/>
          <p:cNvPicPr>
            <a:picLocks noChangeAspect="1" noChangeArrowheads="1"/>
          </p:cNvPicPr>
          <p:nvPr/>
        </p:nvPicPr>
        <p:blipFill>
          <a:blip r:embed="rId6"/>
          <a:srcRect/>
          <a:stretch>
            <a:fillRect/>
          </a:stretch>
        </p:blipFill>
        <p:spPr bwMode="auto">
          <a:xfrm>
            <a:off x="5822639" y="285750"/>
            <a:ext cx="1055077" cy="1439863"/>
          </a:xfrm>
          <a:prstGeom prst="rect">
            <a:avLst/>
          </a:prstGeom>
          <a:noFill/>
          <a:ln w="9525">
            <a:noFill/>
            <a:miter lim="800000"/>
            <a:headEnd/>
            <a:tailEnd/>
          </a:ln>
        </p:spPr>
      </p:pic>
      <p:pic>
        <p:nvPicPr>
          <p:cNvPr id="29704" name="Picture 7"/>
          <p:cNvPicPr>
            <a:picLocks noChangeAspect="1" noChangeArrowheads="1"/>
          </p:cNvPicPr>
          <p:nvPr/>
        </p:nvPicPr>
        <p:blipFill>
          <a:blip r:embed="rId7"/>
          <a:srcRect/>
          <a:stretch>
            <a:fillRect/>
          </a:stretch>
        </p:blipFill>
        <p:spPr bwMode="auto">
          <a:xfrm>
            <a:off x="1025769" y="1916113"/>
            <a:ext cx="2053004" cy="2736850"/>
          </a:xfrm>
          <a:prstGeom prst="rect">
            <a:avLst/>
          </a:prstGeom>
          <a:noFill/>
          <a:ln w="9525">
            <a:noFill/>
            <a:miter lim="800000"/>
            <a:headEnd/>
            <a:tailEnd/>
          </a:ln>
        </p:spPr>
      </p:pic>
      <p:pic>
        <p:nvPicPr>
          <p:cNvPr id="29705" name="Picture 8"/>
          <p:cNvPicPr>
            <a:picLocks noChangeAspect="1" noChangeArrowheads="1"/>
          </p:cNvPicPr>
          <p:nvPr/>
        </p:nvPicPr>
        <p:blipFill>
          <a:blip r:embed="rId8"/>
          <a:srcRect/>
          <a:stretch>
            <a:fillRect/>
          </a:stretch>
        </p:blipFill>
        <p:spPr bwMode="auto">
          <a:xfrm>
            <a:off x="5435112" y="3500438"/>
            <a:ext cx="1141534" cy="1154112"/>
          </a:xfrm>
          <a:prstGeom prst="rect">
            <a:avLst/>
          </a:prstGeom>
          <a:noFill/>
          <a:ln w="9525">
            <a:noFill/>
            <a:miter lim="800000"/>
            <a:headEnd/>
            <a:tailEnd/>
          </a:ln>
        </p:spPr>
      </p:pic>
      <p:pic>
        <p:nvPicPr>
          <p:cNvPr id="29706" name="Picture 9"/>
          <p:cNvPicPr>
            <a:picLocks noChangeAspect="1" noChangeArrowheads="1"/>
          </p:cNvPicPr>
          <p:nvPr/>
        </p:nvPicPr>
        <p:blipFill>
          <a:blip r:embed="rId9"/>
          <a:srcRect/>
          <a:stretch>
            <a:fillRect/>
          </a:stretch>
        </p:blipFill>
        <p:spPr bwMode="auto">
          <a:xfrm>
            <a:off x="3131528" y="1916113"/>
            <a:ext cx="1585546" cy="1509712"/>
          </a:xfrm>
          <a:prstGeom prst="rect">
            <a:avLst/>
          </a:prstGeom>
          <a:noFill/>
          <a:ln w="9525">
            <a:noFill/>
            <a:miter lim="800000"/>
            <a:headEnd/>
            <a:tailEnd/>
          </a:ln>
        </p:spPr>
      </p:pic>
      <p:pic>
        <p:nvPicPr>
          <p:cNvPr id="29707" name="Picture 11"/>
          <p:cNvPicPr>
            <a:picLocks noChangeAspect="1" noChangeArrowheads="1"/>
          </p:cNvPicPr>
          <p:nvPr/>
        </p:nvPicPr>
        <p:blipFill>
          <a:blip r:embed="rId10"/>
          <a:srcRect/>
          <a:stretch>
            <a:fillRect/>
          </a:stretch>
        </p:blipFill>
        <p:spPr bwMode="auto">
          <a:xfrm>
            <a:off x="7236070" y="1916114"/>
            <a:ext cx="1620715" cy="2592387"/>
          </a:xfrm>
          <a:prstGeom prst="rect">
            <a:avLst/>
          </a:prstGeom>
          <a:noFill/>
          <a:ln w="9525">
            <a:noFill/>
            <a:miter lim="800000"/>
            <a:headEnd/>
            <a:tailEnd/>
          </a:ln>
        </p:spPr>
      </p:pic>
      <p:sp>
        <p:nvSpPr>
          <p:cNvPr id="29708" name="Text Box 6"/>
          <p:cNvSpPr txBox="1">
            <a:spLocks noChangeArrowheads="1"/>
          </p:cNvSpPr>
          <p:nvPr/>
        </p:nvSpPr>
        <p:spPr bwMode="auto">
          <a:xfrm>
            <a:off x="323850" y="6583364"/>
            <a:ext cx="1823191" cy="276999"/>
          </a:xfrm>
          <a:prstGeom prst="rect">
            <a:avLst/>
          </a:prstGeom>
          <a:noFill/>
          <a:ln w="9525">
            <a:noFill/>
            <a:miter lim="800000"/>
            <a:headEnd/>
            <a:tailEnd/>
          </a:ln>
        </p:spPr>
        <p:txBody>
          <a:bodyPr wrap="none">
            <a:spAutoFit/>
          </a:bodyPr>
          <a:lstStyle/>
          <a:p>
            <a:r>
              <a:rPr lang="en-GB" sz="1200">
                <a:solidFill>
                  <a:schemeClr val="bg2"/>
                </a:solidFill>
                <a:latin typeface="QuickType" pitchFamily="34" charset="0"/>
              </a:rPr>
              <a:t>Transition Training 2009</a:t>
            </a:r>
          </a:p>
        </p:txBody>
      </p:sp>
      <p:pic>
        <p:nvPicPr>
          <p:cNvPr id="13" name="Picture 16" descr="polyester"/>
          <p:cNvPicPr>
            <a:picLocks noChangeAspect="1" noChangeArrowheads="1"/>
          </p:cNvPicPr>
          <p:nvPr/>
        </p:nvPicPr>
        <p:blipFill>
          <a:blip r:embed="rId11"/>
          <a:srcRect/>
          <a:stretch>
            <a:fillRect/>
          </a:stretch>
        </p:blipFill>
        <p:spPr bwMode="auto">
          <a:xfrm>
            <a:off x="1025769" y="4826438"/>
            <a:ext cx="2534119" cy="1582443"/>
          </a:xfrm>
          <a:prstGeom prst="rect">
            <a:avLst/>
          </a:prstGeom>
          <a:noFill/>
          <a:ln w="9525">
            <a:noFill/>
            <a:miter lim="800000"/>
            <a:headEnd/>
            <a:tailEnd/>
          </a:ln>
        </p:spPr>
      </p:pic>
      <p:pic>
        <p:nvPicPr>
          <p:cNvPr id="14" name="Picture 14" descr="varnish"/>
          <p:cNvPicPr>
            <a:picLocks noChangeAspect="1" noChangeArrowheads="1"/>
          </p:cNvPicPr>
          <p:nvPr/>
        </p:nvPicPr>
        <p:blipFill>
          <a:blip r:embed="rId12"/>
          <a:srcRect/>
          <a:stretch>
            <a:fillRect/>
          </a:stretch>
        </p:blipFill>
        <p:spPr bwMode="auto">
          <a:xfrm>
            <a:off x="4011034" y="4826438"/>
            <a:ext cx="1549825" cy="1368429"/>
          </a:xfrm>
          <a:prstGeom prst="rect">
            <a:avLst/>
          </a:prstGeom>
          <a:noFill/>
          <a:ln w="9525">
            <a:noFill/>
            <a:miter lim="800000"/>
            <a:headEnd/>
            <a:tailEnd/>
          </a:ln>
        </p:spPr>
      </p:pic>
      <p:pic>
        <p:nvPicPr>
          <p:cNvPr id="15" name="Picture 10" descr="JCB"/>
          <p:cNvPicPr>
            <a:picLocks noChangeAspect="1" noChangeArrowheads="1"/>
          </p:cNvPicPr>
          <p:nvPr/>
        </p:nvPicPr>
        <p:blipFill>
          <a:blip r:embed="rId13"/>
          <a:srcRect/>
          <a:stretch>
            <a:fillRect/>
          </a:stretch>
        </p:blipFill>
        <p:spPr bwMode="auto">
          <a:xfrm>
            <a:off x="5560859" y="4652963"/>
            <a:ext cx="1648120" cy="901392"/>
          </a:xfrm>
          <a:prstGeom prst="rect">
            <a:avLst/>
          </a:prstGeom>
          <a:noFill/>
          <a:ln w="9525">
            <a:noFill/>
            <a:miter lim="800000"/>
            <a:headEnd/>
            <a:tailEnd/>
          </a:ln>
        </p:spPr>
      </p:pic>
      <p:sp>
        <p:nvSpPr>
          <p:cNvPr id="16" name="TextBox 15"/>
          <p:cNvSpPr txBox="1"/>
          <p:nvPr/>
        </p:nvSpPr>
        <p:spPr>
          <a:xfrm>
            <a:off x="8647433" y="148709"/>
            <a:ext cx="418704" cy="369332"/>
          </a:xfrm>
          <a:prstGeom prst="rect">
            <a:avLst/>
          </a:prstGeom>
          <a:noFill/>
        </p:spPr>
        <p:txBody>
          <a:bodyPr wrap="square" rtlCol="0">
            <a:spAutoFit/>
          </a:bodyPr>
          <a:lstStyle/>
          <a:p>
            <a:r>
              <a:rPr lang="en-GB" dirty="0" smtClean="0"/>
              <a:t>12</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026884" y="803110"/>
            <a:ext cx="7659916" cy="5140490"/>
          </a:xfrm>
        </p:spPr>
        <p:txBody>
          <a:bodyPr/>
          <a:lstStyle/>
          <a:p>
            <a:pPr algn="ctr">
              <a:buNone/>
            </a:pPr>
            <a:r>
              <a:rPr lang="en-GB" sz="2400" b="1" dirty="0" smtClean="0"/>
              <a:t>What do we use oil for?</a:t>
            </a:r>
          </a:p>
          <a:p>
            <a:r>
              <a:rPr lang="en-GB" sz="2000" dirty="0" smtClean="0"/>
              <a:t>Our entire  way of life, and virtually everything we use is reliant on oil. </a:t>
            </a:r>
          </a:p>
          <a:p>
            <a:r>
              <a:rPr lang="en-GB" sz="2000" dirty="0" smtClean="0"/>
              <a:t>Transport is only the beginning of our oil use. </a:t>
            </a:r>
          </a:p>
          <a:p>
            <a:r>
              <a:rPr lang="en-GB" sz="2000" dirty="0" smtClean="0"/>
              <a:t>Many products are derived from, or use oil or gas as their raw material. Plastics, synthetic fibres, drugs, laminates, paints, ink… the list is endless</a:t>
            </a:r>
          </a:p>
          <a:p>
            <a:r>
              <a:rPr lang="en-GB" sz="2000" dirty="0" smtClean="0"/>
              <a:t>The so called ‘Green revolution’ , modern agriculture depends on oil. Fertilisers and pesticides are made from oil and natural gas, tractors and machinery use it, irrigation requires huge amounts of energy and this is before food miles, processing, and storing, cooking, and packaging and retailing are taken into account.</a:t>
            </a:r>
          </a:p>
          <a:p>
            <a:pPr>
              <a:spcBef>
                <a:spcPct val="0"/>
              </a:spcBef>
            </a:pPr>
            <a:r>
              <a:rPr lang="en-GB" sz="2000" dirty="0" smtClean="0"/>
              <a:t>Industry and even the service sector use huge amounts of energy.</a:t>
            </a:r>
          </a:p>
          <a:p>
            <a:pPr>
              <a:spcBef>
                <a:spcPct val="0"/>
              </a:spcBef>
              <a:buNone/>
            </a:pPr>
            <a:r>
              <a:rPr lang="en-GB" sz="2000" dirty="0" smtClean="0"/>
              <a:t> </a:t>
            </a:r>
          </a:p>
          <a:p>
            <a:pPr>
              <a:spcBef>
                <a:spcPct val="0"/>
              </a:spcBef>
              <a:buNone/>
            </a:pPr>
            <a:endParaRPr lang="en-GB" sz="2000" dirty="0" smtClean="0"/>
          </a:p>
          <a:p>
            <a:pPr>
              <a:spcBef>
                <a:spcPct val="0"/>
              </a:spcBef>
              <a:buNone/>
            </a:pPr>
            <a:r>
              <a:rPr lang="en-GB" sz="1600" dirty="0" smtClean="0"/>
              <a:t>Source: Transition training and theoilrum.com</a:t>
            </a:r>
          </a:p>
          <a:p>
            <a:pPr algn="ctr">
              <a:buNone/>
            </a:pPr>
            <a:endParaRPr lang="en-GB" sz="2400" b="1" dirty="0" smtClean="0"/>
          </a:p>
        </p:txBody>
      </p:sp>
      <p:sp>
        <p:nvSpPr>
          <p:cNvPr id="4" name="TextBox 1"/>
          <p:cNvSpPr txBox="1">
            <a:spLocks noChangeArrowheads="1"/>
          </p:cNvSpPr>
          <p:nvPr/>
        </p:nvSpPr>
        <p:spPr bwMode="auto">
          <a:xfrm>
            <a:off x="2264020" y="162120"/>
            <a:ext cx="4720388" cy="646331"/>
          </a:xfrm>
          <a:prstGeom prst="rect">
            <a:avLst/>
          </a:prstGeom>
          <a:noFill/>
          <a:ln w="9525">
            <a:noFill/>
            <a:miter lim="800000"/>
            <a:headEnd/>
            <a:tailEnd/>
          </a:ln>
        </p:spPr>
        <p:txBody>
          <a:bodyPr wrap="none">
            <a:prstTxWarp prst="textNoShape">
              <a:avLst/>
            </a:prstTxWarp>
            <a:spAutoFit/>
          </a:bodyPr>
          <a:lstStyle/>
          <a:p>
            <a:r>
              <a:rPr lang="en-GB" sz="3600" dirty="0">
                <a:solidFill>
                  <a:srgbClr val="1F497D"/>
                </a:solidFill>
              </a:rPr>
              <a:t>Why is oil so important?</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66800" y="304801"/>
            <a:ext cx="7543800" cy="1431925"/>
          </a:xfrm>
        </p:spPr>
        <p:txBody>
          <a:bodyPr/>
          <a:lstStyle/>
          <a:p>
            <a:r>
              <a:rPr lang="en-GB" smtClean="0"/>
              <a:t>Which part of this system WILL Change?</a:t>
            </a:r>
          </a:p>
        </p:txBody>
      </p:sp>
      <p:sp>
        <p:nvSpPr>
          <p:cNvPr id="31747" name="TextBox 5"/>
          <p:cNvSpPr txBox="1">
            <a:spLocks noChangeArrowheads="1"/>
          </p:cNvSpPr>
          <p:nvPr/>
        </p:nvSpPr>
        <p:spPr bwMode="auto">
          <a:xfrm>
            <a:off x="1285143" y="1928813"/>
            <a:ext cx="2712409" cy="1200329"/>
          </a:xfrm>
          <a:prstGeom prst="rect">
            <a:avLst/>
          </a:prstGeom>
          <a:noFill/>
          <a:ln w="101600">
            <a:solidFill>
              <a:schemeClr val="tx1"/>
            </a:solidFill>
            <a:miter lim="800000"/>
            <a:headEnd/>
            <a:tailEnd/>
          </a:ln>
        </p:spPr>
        <p:txBody>
          <a:bodyPr wrap="none">
            <a:spAutoFit/>
          </a:bodyPr>
          <a:lstStyle/>
          <a:p>
            <a:r>
              <a:rPr lang="en-GB" sz="3600"/>
              <a:t>ECONOMY</a:t>
            </a:r>
          </a:p>
          <a:p>
            <a:r>
              <a:rPr lang="en-GB" sz="3600" b="1">
                <a:solidFill>
                  <a:srgbClr val="FF0000"/>
                </a:solidFill>
              </a:rPr>
              <a:t>MUST GROW</a:t>
            </a:r>
          </a:p>
        </p:txBody>
      </p:sp>
      <p:sp>
        <p:nvSpPr>
          <p:cNvPr id="31748" name="TextBox 6"/>
          <p:cNvSpPr txBox="1">
            <a:spLocks noChangeArrowheads="1"/>
          </p:cNvSpPr>
          <p:nvPr/>
        </p:nvSpPr>
        <p:spPr bwMode="auto">
          <a:xfrm>
            <a:off x="5357446" y="2643188"/>
            <a:ext cx="2746586" cy="1200329"/>
          </a:xfrm>
          <a:prstGeom prst="rect">
            <a:avLst/>
          </a:prstGeom>
          <a:noFill/>
          <a:ln w="101600">
            <a:solidFill>
              <a:schemeClr val="tx1"/>
            </a:solidFill>
            <a:miter lim="800000"/>
            <a:headEnd/>
            <a:tailEnd/>
          </a:ln>
        </p:spPr>
        <p:txBody>
          <a:bodyPr wrap="none">
            <a:spAutoFit/>
          </a:bodyPr>
          <a:lstStyle/>
          <a:p>
            <a:r>
              <a:rPr lang="en-GB" sz="3600"/>
              <a:t>ENERGY </a:t>
            </a:r>
          </a:p>
          <a:p>
            <a:r>
              <a:rPr lang="en-GB" sz="3600" b="1">
                <a:solidFill>
                  <a:srgbClr val="FF0000"/>
                </a:solidFill>
              </a:rPr>
              <a:t>CAN’T GROW</a:t>
            </a:r>
          </a:p>
        </p:txBody>
      </p:sp>
      <p:sp>
        <p:nvSpPr>
          <p:cNvPr id="31749" name="TextBox 7"/>
          <p:cNvSpPr txBox="1">
            <a:spLocks noChangeArrowheads="1"/>
          </p:cNvSpPr>
          <p:nvPr/>
        </p:nvSpPr>
        <p:spPr bwMode="auto">
          <a:xfrm>
            <a:off x="2999643" y="5000626"/>
            <a:ext cx="3404906" cy="1323439"/>
          </a:xfrm>
          <a:prstGeom prst="rect">
            <a:avLst/>
          </a:prstGeom>
          <a:noFill/>
          <a:ln w="101600">
            <a:solidFill>
              <a:schemeClr val="tx1"/>
            </a:solidFill>
            <a:miter lim="800000"/>
            <a:headEnd/>
            <a:tailEnd/>
          </a:ln>
        </p:spPr>
        <p:txBody>
          <a:bodyPr wrap="none">
            <a:spAutoFit/>
          </a:bodyPr>
          <a:lstStyle/>
          <a:p>
            <a:r>
              <a:rPr lang="en-GB" sz="4000"/>
              <a:t>ENVIRONMENT</a:t>
            </a:r>
          </a:p>
          <a:p>
            <a:r>
              <a:rPr lang="en-GB" sz="4000" b="1">
                <a:solidFill>
                  <a:srgbClr val="FF0000"/>
                </a:solidFill>
              </a:rPr>
              <a:t>DEGRADING</a:t>
            </a:r>
          </a:p>
        </p:txBody>
      </p:sp>
      <p:cxnSp>
        <p:nvCxnSpPr>
          <p:cNvPr id="11" name="Straight Connector 10"/>
          <p:cNvCxnSpPr/>
          <p:nvPr/>
        </p:nvCxnSpPr>
        <p:spPr>
          <a:xfrm rot="5400000">
            <a:off x="2536764" y="4035486"/>
            <a:ext cx="1785938" cy="146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72305" y="2714625"/>
            <a:ext cx="1285142" cy="1588"/>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31752" name="Text Box 6"/>
          <p:cNvSpPr txBox="1">
            <a:spLocks noChangeArrowheads="1"/>
          </p:cNvSpPr>
          <p:nvPr/>
        </p:nvSpPr>
        <p:spPr bwMode="auto">
          <a:xfrm>
            <a:off x="323850" y="6583364"/>
            <a:ext cx="1823191" cy="276999"/>
          </a:xfrm>
          <a:prstGeom prst="rect">
            <a:avLst/>
          </a:prstGeom>
          <a:noFill/>
          <a:ln w="9525">
            <a:noFill/>
            <a:miter lim="800000"/>
            <a:headEnd/>
            <a:tailEnd/>
          </a:ln>
        </p:spPr>
        <p:txBody>
          <a:bodyPr wrap="none">
            <a:spAutoFit/>
          </a:bodyPr>
          <a:lstStyle/>
          <a:p>
            <a:r>
              <a:rPr lang="en-GB" sz="1200">
                <a:solidFill>
                  <a:schemeClr val="bg2"/>
                </a:solidFill>
                <a:latin typeface="QuickType" pitchFamily="34" charset="0"/>
              </a:rPr>
              <a:t>Transition Training 2009</a:t>
            </a:r>
          </a:p>
        </p:txBody>
      </p:sp>
      <p:sp>
        <p:nvSpPr>
          <p:cNvPr id="9" name="TextBox 8"/>
          <p:cNvSpPr txBox="1"/>
          <p:nvPr/>
        </p:nvSpPr>
        <p:spPr>
          <a:xfrm>
            <a:off x="8610600" y="304801"/>
            <a:ext cx="418704" cy="369332"/>
          </a:xfrm>
          <a:prstGeom prst="rect">
            <a:avLst/>
          </a:prstGeom>
          <a:noFill/>
        </p:spPr>
        <p:txBody>
          <a:bodyPr wrap="none" rtlCol="0">
            <a:spAutoFit/>
          </a:bodyPr>
          <a:lstStyle/>
          <a:p>
            <a:r>
              <a:rPr lang="en-GB" dirty="0" smtClean="0"/>
              <a:t>13</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5" name="Text Box 5"/>
          <p:cNvSpPr txBox="1">
            <a:spLocks noChangeArrowheads="1"/>
          </p:cNvSpPr>
          <p:nvPr/>
        </p:nvSpPr>
        <p:spPr bwMode="auto">
          <a:xfrm>
            <a:off x="611065" y="1426125"/>
            <a:ext cx="7968823" cy="5262979"/>
          </a:xfrm>
          <a:prstGeom prst="rect">
            <a:avLst/>
          </a:prstGeom>
          <a:noFill/>
          <a:ln w="9525">
            <a:noFill/>
            <a:miter lim="800000"/>
            <a:headEnd/>
            <a:tailEnd/>
          </a:ln>
        </p:spPr>
        <p:txBody>
          <a:bodyPr wrap="square">
            <a:prstTxWarp prst="textNoShape">
              <a:avLst/>
            </a:prstTxWarp>
            <a:spAutoFit/>
          </a:bodyPr>
          <a:lstStyle/>
          <a:p>
            <a:pPr marL="365125" indent="-365125">
              <a:buFontTx/>
              <a:buChar char="•"/>
            </a:pPr>
            <a:r>
              <a:rPr lang="en-GB" sz="2400" dirty="0" smtClean="0"/>
              <a:t>Economic growth requires growth in our energy supply, no economy has yet decoupled energy use from growth in GDP. </a:t>
            </a:r>
          </a:p>
          <a:p>
            <a:pPr marL="365125" indent="-365125">
              <a:buFontTx/>
              <a:buChar char="•"/>
            </a:pPr>
            <a:r>
              <a:rPr lang="en-GB" sz="2400" dirty="0" smtClean="0"/>
              <a:t>We have an economic system that is dependent on growth. </a:t>
            </a:r>
          </a:p>
          <a:p>
            <a:pPr marL="365125" indent="-365125">
              <a:buFontTx/>
              <a:buChar char="•"/>
            </a:pPr>
            <a:r>
              <a:rPr lang="en-GB" sz="2400" dirty="0" smtClean="0"/>
              <a:t>Therefore we are dependent on increasing supplies of energy to keep our current system going. </a:t>
            </a:r>
          </a:p>
          <a:p>
            <a:pPr marL="365125" indent="-365125">
              <a:buFontTx/>
              <a:buChar char="•"/>
            </a:pPr>
            <a:r>
              <a:rPr lang="en-GB" sz="2400" dirty="0" smtClean="0"/>
              <a:t>All forecasts of economic growth also show us using more energy. </a:t>
            </a:r>
          </a:p>
          <a:p>
            <a:pPr marL="365125" indent="-365125">
              <a:buFontTx/>
              <a:buChar char="•"/>
            </a:pPr>
            <a:r>
              <a:rPr lang="en-GB" sz="2400" dirty="0" smtClean="0"/>
              <a:t>When oil supply peaks (and the environment is degrading) we will have less total energy so economic growth will decline, probably permanently. </a:t>
            </a:r>
          </a:p>
          <a:p>
            <a:pPr marL="365125" indent="-365125">
              <a:buFontTx/>
              <a:buChar char="•"/>
            </a:pPr>
            <a:endParaRPr lang="en-GB" sz="2400" dirty="0" smtClean="0"/>
          </a:p>
          <a:p>
            <a:pPr marL="365125" indent="-365125">
              <a:buFontTx/>
              <a:buChar char="•"/>
            </a:pPr>
            <a:r>
              <a:rPr lang="en-GB" sz="2400" dirty="0" smtClean="0"/>
              <a:t>Source: Chris </a:t>
            </a:r>
            <a:r>
              <a:rPr lang="en-GB" sz="2400" dirty="0" err="1" smtClean="0"/>
              <a:t>Martenson</a:t>
            </a:r>
            <a:endParaRPr lang="en-GB" sz="2400" dirty="0" smtClean="0"/>
          </a:p>
          <a:p>
            <a:pPr marL="365125" indent="-365125" algn="just">
              <a:spcAft>
                <a:spcPts val="600"/>
              </a:spcAft>
              <a:buFontTx/>
              <a:buChar char="•"/>
            </a:pPr>
            <a:endParaRPr lang="en-GB" sz="2400" dirty="0"/>
          </a:p>
        </p:txBody>
      </p:sp>
      <p:sp>
        <p:nvSpPr>
          <p:cNvPr id="4" name="TextBox 1"/>
          <p:cNvSpPr txBox="1">
            <a:spLocks noChangeArrowheads="1"/>
          </p:cNvSpPr>
          <p:nvPr/>
        </p:nvSpPr>
        <p:spPr bwMode="auto">
          <a:xfrm>
            <a:off x="2264020" y="418810"/>
            <a:ext cx="4720388" cy="646331"/>
          </a:xfrm>
          <a:prstGeom prst="rect">
            <a:avLst/>
          </a:prstGeom>
          <a:noFill/>
          <a:ln w="9525">
            <a:noFill/>
            <a:miter lim="800000"/>
            <a:headEnd/>
            <a:tailEnd/>
          </a:ln>
        </p:spPr>
        <p:txBody>
          <a:bodyPr wrap="none">
            <a:prstTxWarp prst="textNoShape">
              <a:avLst/>
            </a:prstTxWarp>
            <a:spAutoFit/>
          </a:bodyPr>
          <a:lstStyle/>
          <a:p>
            <a:r>
              <a:rPr lang="en-GB" sz="3600" dirty="0">
                <a:solidFill>
                  <a:srgbClr val="1F497D"/>
                </a:solidFill>
              </a:rPr>
              <a:t>Why is oil so important?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3" name="Picture 4" descr="Forties"/>
          <p:cNvPicPr>
            <a:picLocks noChangeAspect="1" noChangeArrowheads="1"/>
          </p:cNvPicPr>
          <p:nvPr/>
        </p:nvPicPr>
        <p:blipFill>
          <a:blip r:embed="rId4"/>
          <a:srcRect/>
          <a:stretch>
            <a:fillRect/>
          </a:stretch>
        </p:blipFill>
        <p:spPr bwMode="auto">
          <a:xfrm>
            <a:off x="650631" y="1422070"/>
            <a:ext cx="5117123" cy="2031918"/>
          </a:xfrm>
          <a:prstGeom prst="rect">
            <a:avLst/>
          </a:prstGeom>
          <a:noFill/>
          <a:ln w="9525">
            <a:noFill/>
            <a:miter lim="800000"/>
            <a:headEnd/>
            <a:tailEnd/>
          </a:ln>
        </p:spPr>
      </p:pic>
      <p:graphicFrame>
        <p:nvGraphicFramePr>
          <p:cNvPr id="20482" name="Object 5"/>
          <p:cNvGraphicFramePr>
            <a:graphicFrameLocks noChangeAspect="1"/>
          </p:cNvGraphicFramePr>
          <p:nvPr/>
        </p:nvGraphicFramePr>
        <p:xfrm>
          <a:off x="1651187" y="3657406"/>
          <a:ext cx="4759820" cy="2730281"/>
        </p:xfrm>
        <a:graphic>
          <a:graphicData uri="http://schemas.openxmlformats.org/presentationml/2006/ole">
            <p:oleObj spid="_x0000_s19458" name="Chart" r:id="rId5" imgW="7772114" imgH="4114649" progId="MSGraph.Chart.8">
              <p:embed followColorScheme="full"/>
            </p:oleObj>
          </a:graphicData>
        </a:graphic>
      </p:graphicFrame>
      <p:sp>
        <p:nvSpPr>
          <p:cNvPr id="20484" name="Text Box 6"/>
          <p:cNvSpPr txBox="1">
            <a:spLocks noChangeArrowheads="1"/>
          </p:cNvSpPr>
          <p:nvPr/>
        </p:nvSpPr>
        <p:spPr bwMode="auto">
          <a:xfrm>
            <a:off x="5938802" y="1900298"/>
            <a:ext cx="2427482" cy="1477328"/>
          </a:xfrm>
          <a:prstGeom prst="rect">
            <a:avLst/>
          </a:prstGeom>
          <a:noFill/>
          <a:ln w="9525">
            <a:noFill/>
            <a:miter lim="800000"/>
            <a:headEnd/>
            <a:tailEnd/>
          </a:ln>
        </p:spPr>
        <p:txBody>
          <a:bodyPr wrap="square">
            <a:prstTxWarp prst="textNoShape">
              <a:avLst/>
            </a:prstTxWarp>
            <a:spAutoFit/>
          </a:bodyPr>
          <a:lstStyle/>
          <a:p>
            <a:pPr algn="ctr"/>
            <a:r>
              <a:rPr lang="en-GB" dirty="0"/>
              <a:t>Forties field UK sector North </a:t>
            </a:r>
            <a:r>
              <a:rPr lang="en-GB" dirty="0" smtClean="0"/>
              <a:t>Sea</a:t>
            </a:r>
          </a:p>
          <a:p>
            <a:pPr algn="ctr"/>
            <a:r>
              <a:rPr lang="en-GB" dirty="0" smtClean="0"/>
              <a:t>Source: ASPO Switzerland </a:t>
            </a:r>
          </a:p>
          <a:p>
            <a:pPr algn="ctr"/>
            <a:endParaRPr lang="en-GB" dirty="0"/>
          </a:p>
        </p:txBody>
      </p:sp>
      <p:sp>
        <p:nvSpPr>
          <p:cNvPr id="20485" name="Text Box 7"/>
          <p:cNvSpPr txBox="1">
            <a:spLocks noChangeArrowheads="1"/>
          </p:cNvSpPr>
          <p:nvPr/>
        </p:nvSpPr>
        <p:spPr bwMode="auto">
          <a:xfrm>
            <a:off x="5767754" y="4389129"/>
            <a:ext cx="3151247" cy="923330"/>
          </a:xfrm>
          <a:prstGeom prst="rect">
            <a:avLst/>
          </a:prstGeom>
          <a:noFill/>
          <a:ln w="9525">
            <a:noFill/>
            <a:miter lim="800000"/>
            <a:headEnd/>
            <a:tailEnd/>
          </a:ln>
        </p:spPr>
        <p:txBody>
          <a:bodyPr wrap="none">
            <a:prstTxWarp prst="textNoShape">
              <a:avLst/>
            </a:prstTxWarp>
            <a:spAutoFit/>
          </a:bodyPr>
          <a:lstStyle/>
          <a:p>
            <a:r>
              <a:rPr lang="en-GB" dirty="0"/>
              <a:t>Prudhoe Bay, </a:t>
            </a:r>
            <a:r>
              <a:rPr lang="en-GB" dirty="0" smtClean="0"/>
              <a:t>Alaska</a:t>
            </a:r>
          </a:p>
          <a:p>
            <a:r>
              <a:rPr lang="en-GB" dirty="0" smtClean="0"/>
              <a:t>Source: www.davidstrahan.com</a:t>
            </a:r>
          </a:p>
          <a:p>
            <a:endParaRPr lang="en-GB" dirty="0"/>
          </a:p>
        </p:txBody>
      </p:sp>
      <p:sp>
        <p:nvSpPr>
          <p:cNvPr id="20486" name="Text Box 8"/>
          <p:cNvSpPr txBox="1">
            <a:spLocks noChangeArrowheads="1"/>
          </p:cNvSpPr>
          <p:nvPr/>
        </p:nvSpPr>
        <p:spPr bwMode="auto">
          <a:xfrm>
            <a:off x="2378320" y="404814"/>
            <a:ext cx="4774223" cy="769937"/>
          </a:xfrm>
          <a:prstGeom prst="rect">
            <a:avLst/>
          </a:prstGeom>
          <a:noFill/>
          <a:ln w="9525">
            <a:noFill/>
            <a:miter lim="800000"/>
            <a:headEnd/>
            <a:tailEnd/>
          </a:ln>
        </p:spPr>
        <p:txBody>
          <a:bodyPr wrap="none">
            <a:prstTxWarp prst="textNoShape">
              <a:avLst/>
            </a:prstTxWarp>
            <a:spAutoFit/>
          </a:bodyPr>
          <a:lstStyle/>
          <a:p>
            <a:r>
              <a:rPr lang="en-GB" sz="4400" dirty="0">
                <a:solidFill>
                  <a:schemeClr val="tx2"/>
                </a:solidFill>
              </a:rPr>
              <a:t>Two typical oil fields</a:t>
            </a:r>
          </a:p>
        </p:txBody>
      </p:sp>
      <p:sp>
        <p:nvSpPr>
          <p:cNvPr id="8" name="TextBox 7"/>
          <p:cNvSpPr txBox="1"/>
          <p:nvPr/>
        </p:nvSpPr>
        <p:spPr>
          <a:xfrm>
            <a:off x="8544469" y="246579"/>
            <a:ext cx="301660" cy="369332"/>
          </a:xfrm>
          <a:prstGeom prst="rect">
            <a:avLst/>
          </a:prstGeom>
          <a:noFill/>
        </p:spPr>
        <p:txBody>
          <a:bodyPr wrap="none" rtlCol="0">
            <a:spAutoFit/>
          </a:bodyPr>
          <a:lstStyle/>
          <a:p>
            <a:r>
              <a:rPr lang="en-US" dirty="0" smtClean="0"/>
              <a:t>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2008909"/>
            <a:ext cx="8229600" cy="3183448"/>
          </a:xfrm>
        </p:spPr>
        <p:txBody>
          <a:bodyPr anchor="ctr"/>
          <a:lstStyle/>
          <a:p>
            <a:pPr marL="274638" indent="-274638" algn="ctr">
              <a:lnSpc>
                <a:spcPct val="80000"/>
              </a:lnSpc>
              <a:buNone/>
            </a:pPr>
            <a:r>
              <a:rPr lang="en-GB" b="1" dirty="0" smtClean="0">
                <a:latin typeface="+mn-lt"/>
                <a:ea typeface="+mn-ea"/>
                <a:cs typeface="+mn-cs"/>
              </a:rPr>
              <a:t>Oil field production</a:t>
            </a:r>
          </a:p>
          <a:p>
            <a:r>
              <a:rPr lang="en-GB" sz="1800" dirty="0" smtClean="0"/>
              <a:t>These two large oil fields illustrate the basic dynamics of oil production – and extraction of any non renewable resource:</a:t>
            </a:r>
          </a:p>
          <a:p>
            <a:pPr lvl="1"/>
            <a:r>
              <a:rPr lang="en-GB" sz="1800" dirty="0" smtClean="0"/>
              <a:t>A steep initial increase, a production plateau and then a slow but irreversible decline. </a:t>
            </a:r>
          </a:p>
          <a:p>
            <a:endParaRPr lang="en-GB" sz="1800" dirty="0" smtClean="0"/>
          </a:p>
          <a:p>
            <a:r>
              <a:rPr lang="en-GB" sz="1800" dirty="0" smtClean="0"/>
              <a:t>Once the peak is past there are many techniques and technologies that can maximise the declining output, but production will never return to it former levels. Once it peaks it peaks! </a:t>
            </a:r>
          </a:p>
          <a:p>
            <a:endParaRPr lang="en-GB" sz="1800" dirty="0" smtClean="0"/>
          </a:p>
          <a:p>
            <a:pPr>
              <a:buNone/>
            </a:pPr>
            <a:r>
              <a:rPr lang="en-GB" sz="1800" dirty="0" smtClean="0"/>
              <a:t>Source: The Association for the study of Peak Oil</a:t>
            </a:r>
          </a:p>
          <a:p>
            <a:pPr marL="274638" indent="-274638" algn="just">
              <a:lnSpc>
                <a:spcPct val="80000"/>
              </a:lnSpc>
              <a:buNone/>
            </a:pPr>
            <a:endParaRPr lang="en-GB" sz="2400" dirty="0" smtClean="0">
              <a:solidFill>
                <a:schemeClr val="tx1">
                  <a:tint val="75000"/>
                </a:schemeClr>
              </a:solidFill>
            </a:endParaRPr>
          </a:p>
        </p:txBody>
      </p:sp>
      <p:sp>
        <p:nvSpPr>
          <p:cNvPr id="22531" name="Rectangle 4"/>
          <p:cNvSpPr>
            <a:spLocks noGrp="1" noChangeArrowheads="1"/>
          </p:cNvSpPr>
          <p:nvPr>
            <p:ph type="title"/>
          </p:nvPr>
        </p:nvSpPr>
        <p:spPr>
          <a:noFill/>
          <a:ln w="9525">
            <a:noFill/>
            <a:miter lim="800000"/>
            <a:headEnd/>
            <a:tailEnd/>
          </a:ln>
        </p:spPr>
        <p:txBody>
          <a:bodyPr anchor="ctr">
            <a:prstTxWarp prst="textNoShape">
              <a:avLst/>
            </a:prstTxWarp>
          </a:bodyPr>
          <a:lstStyle/>
          <a:p>
            <a:r>
              <a:rPr lang="en-GB" sz="3600" dirty="0">
                <a:solidFill>
                  <a:srgbClr val="1F497D"/>
                </a:solidFill>
                <a:latin typeface="+mn-lt"/>
                <a:ea typeface="+mn-ea"/>
                <a:cs typeface="+mn-cs"/>
              </a:rPr>
              <a:t>Peak </a:t>
            </a:r>
            <a:r>
              <a:rPr lang="en-GB" sz="3600" dirty="0" smtClean="0">
                <a:solidFill>
                  <a:srgbClr val="1F497D"/>
                </a:solidFill>
                <a:latin typeface="+mn-lt"/>
                <a:ea typeface="+mn-ea"/>
                <a:cs typeface="+mn-cs"/>
              </a:rPr>
              <a:t>oil - </a:t>
            </a:r>
            <a:r>
              <a:rPr lang="en-GB" sz="3600" dirty="0">
                <a:solidFill>
                  <a:srgbClr val="1F497D"/>
                </a:solidFill>
                <a:latin typeface="+mn-lt"/>
                <a:ea typeface="+mn-ea"/>
                <a:cs typeface="+mn-cs"/>
              </a:rPr>
              <a:t>What is it? </a:t>
            </a:r>
            <a:r>
              <a:rPr lang="en-GB" sz="3600" dirty="0" smtClean="0">
                <a:latin typeface="+mn-lt"/>
                <a:ea typeface="+mn-ea"/>
                <a:cs typeface="+mn-cs"/>
              </a:rPr>
              <a:t/>
            </a:r>
            <a:br>
              <a:rPr lang="en-GB" sz="3600" dirty="0" smtClean="0">
                <a:latin typeface="+mn-lt"/>
                <a:ea typeface="+mn-ea"/>
                <a:cs typeface="+mn-cs"/>
              </a:rPr>
            </a:br>
            <a:endParaRPr lang="en-US" sz="3600" dirty="0">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4578" name="Object 4"/>
          <p:cNvGraphicFramePr>
            <a:graphicFrameLocks noChangeAspect="1"/>
          </p:cNvGraphicFramePr>
          <p:nvPr/>
        </p:nvGraphicFramePr>
        <p:xfrm>
          <a:off x="152400" y="1285875"/>
          <a:ext cx="4229100" cy="2425700"/>
        </p:xfrm>
        <a:graphic>
          <a:graphicData uri="http://schemas.openxmlformats.org/presentationml/2006/ole">
            <p:oleObj spid="_x0000_s23554" name="Chart" r:id="rId4" imgW="7772114" imgH="4114649" progId="MSGraph.Chart.8">
              <p:embed followColorScheme="full"/>
            </p:oleObj>
          </a:graphicData>
        </a:graphic>
      </p:graphicFrame>
      <p:graphicFrame>
        <p:nvGraphicFramePr>
          <p:cNvPr id="24579" name="Object 5"/>
          <p:cNvGraphicFramePr>
            <a:graphicFrameLocks noChangeAspect="1"/>
          </p:cNvGraphicFramePr>
          <p:nvPr/>
        </p:nvGraphicFramePr>
        <p:xfrm>
          <a:off x="4714044" y="4076700"/>
          <a:ext cx="4347796" cy="2214562"/>
        </p:xfrm>
        <a:graphic>
          <a:graphicData uri="http://schemas.openxmlformats.org/presentationml/2006/ole">
            <p:oleObj spid="_x0000_s23555" name="Chart" r:id="rId5" imgW="7772114" imgH="4114649" progId="MSGraph.Chart.8">
              <p:embed followColorScheme="full"/>
            </p:oleObj>
          </a:graphicData>
        </a:graphic>
      </p:graphicFrame>
      <p:sp>
        <p:nvSpPr>
          <p:cNvPr id="24582" name="Text Box 6"/>
          <p:cNvSpPr txBox="1">
            <a:spLocks noChangeArrowheads="1"/>
          </p:cNvSpPr>
          <p:nvPr/>
        </p:nvSpPr>
        <p:spPr bwMode="auto">
          <a:xfrm>
            <a:off x="2725616" y="1143000"/>
            <a:ext cx="570702" cy="369332"/>
          </a:xfrm>
          <a:prstGeom prst="rect">
            <a:avLst/>
          </a:prstGeom>
          <a:noFill/>
          <a:ln w="9525">
            <a:noFill/>
            <a:miter lim="800000"/>
            <a:headEnd/>
            <a:tailEnd/>
          </a:ln>
        </p:spPr>
        <p:txBody>
          <a:bodyPr wrap="none">
            <a:prstTxWarp prst="textNoShape">
              <a:avLst/>
            </a:prstTxWarp>
            <a:spAutoFit/>
          </a:bodyPr>
          <a:lstStyle/>
          <a:p>
            <a:r>
              <a:rPr lang="en-GB"/>
              <a:t>USA</a:t>
            </a:r>
          </a:p>
        </p:txBody>
      </p:sp>
      <p:sp>
        <p:nvSpPr>
          <p:cNvPr id="24583" name="Text Box 7"/>
          <p:cNvSpPr txBox="1">
            <a:spLocks noChangeArrowheads="1"/>
          </p:cNvSpPr>
          <p:nvPr/>
        </p:nvSpPr>
        <p:spPr bwMode="auto">
          <a:xfrm>
            <a:off x="6948219" y="3891756"/>
            <a:ext cx="715108" cy="369887"/>
          </a:xfrm>
          <a:prstGeom prst="rect">
            <a:avLst/>
          </a:prstGeom>
          <a:noFill/>
          <a:ln w="9525">
            <a:noFill/>
            <a:miter lim="800000"/>
            <a:headEnd/>
            <a:tailEnd/>
          </a:ln>
        </p:spPr>
        <p:txBody>
          <a:bodyPr wrap="none">
            <a:prstTxWarp prst="textNoShape">
              <a:avLst/>
            </a:prstTxWarp>
            <a:spAutoFit/>
          </a:bodyPr>
          <a:lstStyle/>
          <a:p>
            <a:r>
              <a:rPr lang="en-GB" dirty="0"/>
              <a:t>Egypt</a:t>
            </a:r>
          </a:p>
        </p:txBody>
      </p:sp>
      <p:graphicFrame>
        <p:nvGraphicFramePr>
          <p:cNvPr id="24580" name="Object 8"/>
          <p:cNvGraphicFramePr>
            <a:graphicFrameLocks noChangeAspect="1"/>
          </p:cNvGraphicFramePr>
          <p:nvPr/>
        </p:nvGraphicFramePr>
        <p:xfrm>
          <a:off x="219808" y="4214814"/>
          <a:ext cx="4530969" cy="2306637"/>
        </p:xfrm>
        <a:graphic>
          <a:graphicData uri="http://schemas.openxmlformats.org/presentationml/2006/ole">
            <p:oleObj spid="_x0000_s23556" name="Chart" r:id="rId6" imgW="7772114" imgH="4114649" progId="MSGraph.Chart.8">
              <p:embed followColorScheme="full"/>
            </p:oleObj>
          </a:graphicData>
        </a:graphic>
      </p:graphicFrame>
      <p:sp>
        <p:nvSpPr>
          <p:cNvPr id="24584" name="Text Box 9"/>
          <p:cNvSpPr txBox="1">
            <a:spLocks noChangeArrowheads="1"/>
          </p:cNvSpPr>
          <p:nvPr/>
        </p:nvSpPr>
        <p:spPr bwMode="auto">
          <a:xfrm>
            <a:off x="2340220" y="4076700"/>
            <a:ext cx="1093177" cy="369888"/>
          </a:xfrm>
          <a:prstGeom prst="rect">
            <a:avLst/>
          </a:prstGeom>
          <a:noFill/>
          <a:ln w="9525">
            <a:noFill/>
            <a:miter lim="800000"/>
            <a:headEnd/>
            <a:tailEnd/>
          </a:ln>
        </p:spPr>
        <p:txBody>
          <a:bodyPr wrap="none">
            <a:prstTxWarp prst="textNoShape">
              <a:avLst/>
            </a:prstTxWarp>
            <a:spAutoFit/>
          </a:bodyPr>
          <a:lstStyle/>
          <a:p>
            <a:r>
              <a:rPr lang="en-GB"/>
              <a:t>Indonesia</a:t>
            </a:r>
          </a:p>
        </p:txBody>
      </p:sp>
      <p:graphicFrame>
        <p:nvGraphicFramePr>
          <p:cNvPr id="24581" name="Object 10"/>
          <p:cNvGraphicFramePr>
            <a:graphicFrameLocks noChangeAspect="1"/>
          </p:cNvGraphicFramePr>
          <p:nvPr/>
        </p:nvGraphicFramePr>
        <p:xfrm>
          <a:off x="4441183" y="1285875"/>
          <a:ext cx="4404946" cy="2243138"/>
        </p:xfrm>
        <a:graphic>
          <a:graphicData uri="http://schemas.openxmlformats.org/presentationml/2006/ole">
            <p:oleObj spid="_x0000_s23557" name="Chart" r:id="rId7" imgW="7772114" imgH="4114649" progId="MSGraph.Chart.8">
              <p:embed followColorScheme="full"/>
            </p:oleObj>
          </a:graphicData>
        </a:graphic>
      </p:graphicFrame>
      <p:sp>
        <p:nvSpPr>
          <p:cNvPr id="24585" name="Text Box 11"/>
          <p:cNvSpPr txBox="1">
            <a:spLocks noChangeArrowheads="1"/>
          </p:cNvSpPr>
          <p:nvPr/>
        </p:nvSpPr>
        <p:spPr bwMode="auto">
          <a:xfrm>
            <a:off x="6887942" y="1285875"/>
            <a:ext cx="775385" cy="369332"/>
          </a:xfrm>
          <a:prstGeom prst="rect">
            <a:avLst/>
          </a:prstGeom>
          <a:noFill/>
          <a:ln w="9525">
            <a:noFill/>
            <a:miter lim="800000"/>
            <a:headEnd/>
            <a:tailEnd/>
          </a:ln>
        </p:spPr>
        <p:txBody>
          <a:bodyPr wrap="none">
            <a:prstTxWarp prst="textNoShape">
              <a:avLst/>
            </a:prstTxWarp>
            <a:spAutoFit/>
          </a:bodyPr>
          <a:lstStyle/>
          <a:p>
            <a:r>
              <a:rPr lang="en-GB" dirty="0"/>
              <a:t>Russia</a:t>
            </a:r>
          </a:p>
        </p:txBody>
      </p:sp>
      <p:sp>
        <p:nvSpPr>
          <p:cNvPr id="24586" name="Text Box 12"/>
          <p:cNvSpPr txBox="1">
            <a:spLocks noChangeArrowheads="1"/>
          </p:cNvSpPr>
          <p:nvPr/>
        </p:nvSpPr>
        <p:spPr bwMode="auto">
          <a:xfrm>
            <a:off x="468923" y="278037"/>
            <a:ext cx="8209085" cy="762000"/>
          </a:xfrm>
          <a:prstGeom prst="rect">
            <a:avLst/>
          </a:prstGeom>
          <a:noFill/>
          <a:ln w="9525">
            <a:noFill/>
            <a:miter lim="800000"/>
            <a:headEnd/>
            <a:tailEnd/>
          </a:ln>
        </p:spPr>
        <p:txBody>
          <a:bodyPr>
            <a:prstTxWarp prst="textNoShape">
              <a:avLst/>
            </a:prstTxWarp>
            <a:spAutoFit/>
          </a:bodyPr>
          <a:lstStyle/>
          <a:p>
            <a:pPr algn="ctr"/>
            <a:r>
              <a:rPr lang="en-GB" sz="4400" dirty="0">
                <a:solidFill>
                  <a:srgbClr val="1F497D"/>
                </a:solidFill>
              </a:rPr>
              <a:t>Oil</a:t>
            </a:r>
            <a:r>
              <a:rPr lang="en-GB" sz="4400" dirty="0" smtClean="0">
                <a:solidFill>
                  <a:srgbClr val="1F497D"/>
                </a:solidFill>
              </a:rPr>
              <a:t> production follows discovery</a:t>
            </a:r>
            <a:endParaRPr lang="en-GB" sz="4400" dirty="0">
              <a:solidFill>
                <a:srgbClr val="1F497D"/>
              </a:solidFill>
            </a:endParaRPr>
          </a:p>
        </p:txBody>
      </p:sp>
      <p:sp>
        <p:nvSpPr>
          <p:cNvPr id="12" name="TextBox 11"/>
          <p:cNvSpPr txBox="1"/>
          <p:nvPr/>
        </p:nvSpPr>
        <p:spPr>
          <a:xfrm>
            <a:off x="8544469" y="246579"/>
            <a:ext cx="301660" cy="369332"/>
          </a:xfrm>
          <a:prstGeom prst="rect">
            <a:avLst/>
          </a:prstGeom>
          <a:noFill/>
        </p:spPr>
        <p:txBody>
          <a:bodyPr wrap="none" rtlCol="0">
            <a:spAutoFit/>
          </a:bodyPr>
          <a:lstStyle/>
          <a:p>
            <a:r>
              <a:rPr lang="en-US" dirty="0" smtClean="0"/>
              <a:t>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457200" y="274638"/>
            <a:ext cx="8229600" cy="625378"/>
          </a:xfrm>
        </p:spPr>
        <p:txBody>
          <a:bodyPr/>
          <a:lstStyle/>
          <a:p>
            <a:pPr eaLnBrk="1" hangingPunct="1"/>
            <a:r>
              <a:rPr lang="en-GB" sz="3600" dirty="0">
                <a:solidFill>
                  <a:srgbClr val="0070C0"/>
                </a:solidFill>
              </a:rPr>
              <a:t>Peak oil</a:t>
            </a:r>
            <a:r>
              <a:rPr lang="en-GB" sz="3600" dirty="0" smtClean="0">
                <a:solidFill>
                  <a:srgbClr val="0070C0"/>
                </a:solidFill>
              </a:rPr>
              <a:t> - What </a:t>
            </a:r>
            <a:r>
              <a:rPr lang="en-GB" sz="3600" dirty="0">
                <a:solidFill>
                  <a:srgbClr val="0070C0"/>
                </a:solidFill>
              </a:rPr>
              <a:t>is it? </a:t>
            </a:r>
            <a:r>
              <a:rPr lang="en-GB" sz="3600" dirty="0" smtClean="0">
                <a:solidFill>
                  <a:srgbClr val="0070C0"/>
                </a:solidFill>
              </a:rPr>
              <a:t/>
            </a:r>
            <a:br>
              <a:rPr lang="en-GB" sz="3600" dirty="0" smtClean="0">
                <a:solidFill>
                  <a:srgbClr val="0070C0"/>
                </a:solidFill>
              </a:rPr>
            </a:br>
            <a:endParaRPr lang="en-US" sz="3600" dirty="0"/>
          </a:p>
        </p:txBody>
      </p:sp>
      <p:sp>
        <p:nvSpPr>
          <p:cNvPr id="26627" name="Rectangle 3"/>
          <p:cNvSpPr>
            <a:spLocks noGrp="1" noChangeArrowheads="1"/>
          </p:cNvSpPr>
          <p:nvPr>
            <p:ph type="body" idx="4294967295"/>
          </p:nvPr>
        </p:nvSpPr>
        <p:spPr>
          <a:xfrm>
            <a:off x="768468" y="1220374"/>
            <a:ext cx="7930662" cy="4465661"/>
          </a:xfrm>
          <a:prstGeom prst="rect">
            <a:avLst/>
          </a:prstGeom>
        </p:spPr>
        <p:txBody>
          <a:bodyPr/>
          <a:lstStyle/>
          <a:p>
            <a:pPr algn="just">
              <a:buNone/>
            </a:pPr>
            <a:r>
              <a:rPr lang="en-GB" sz="2400" dirty="0" smtClean="0"/>
              <a:t>Oil production Follows Discovery</a:t>
            </a:r>
          </a:p>
          <a:p>
            <a:r>
              <a:rPr lang="en-GB" sz="1800" dirty="0" smtClean="0"/>
              <a:t>These graphs illustrates that in oil producing countries the </a:t>
            </a:r>
            <a:r>
              <a:rPr lang="en-GB" sz="1800" b="1" dirty="0" smtClean="0"/>
              <a:t>production peak </a:t>
            </a:r>
            <a:r>
              <a:rPr lang="en-GB" sz="1800" dirty="0" smtClean="0"/>
              <a:t>follows the </a:t>
            </a:r>
            <a:r>
              <a:rPr lang="en-GB" sz="1800" b="1" dirty="0" smtClean="0"/>
              <a:t>discovery peak</a:t>
            </a:r>
            <a:r>
              <a:rPr lang="en-GB" sz="1800" dirty="0" smtClean="0"/>
              <a:t>, usually 25-40 years later. </a:t>
            </a:r>
          </a:p>
          <a:p>
            <a:endParaRPr lang="en-GB" sz="1800" dirty="0" smtClean="0"/>
          </a:p>
          <a:p>
            <a:r>
              <a:rPr lang="en-GB" sz="1800" dirty="0" smtClean="0"/>
              <a:t>In country after country and oil province after oil province the pattern is broadly the same . These four examples show countries that have peaked. The pattern, both of discovery and production, is broadly the same, sharp initial increase, bumpy plateau, and then decline.</a:t>
            </a:r>
          </a:p>
          <a:p>
            <a:endParaRPr lang="en-GB" sz="1800" dirty="0" smtClean="0"/>
          </a:p>
          <a:p>
            <a:r>
              <a:rPr lang="en-GB" sz="1800" dirty="0" smtClean="0"/>
              <a:t>Globally we are now discovering 1 barrel of oil for every 5 or 6 that we use, so are well down the discovery peak which occurred  over 40 years ago- how long until we hit the global production peak</a:t>
            </a:r>
            <a:r>
              <a:rPr lang="en-GB" sz="2000" dirty="0" smtClean="0"/>
              <a:t>?</a:t>
            </a:r>
            <a:endParaRPr lang="en-GB" sz="1800" dirty="0" smtClean="0"/>
          </a:p>
          <a:p>
            <a:endParaRPr lang="en-GB" sz="1800" dirty="0" smtClean="0"/>
          </a:p>
          <a:p>
            <a:r>
              <a:rPr lang="en-GB" sz="1800" dirty="0" smtClean="0"/>
              <a:t>Discovery in billions of barrels &amp; production in thousands of barrels per day</a:t>
            </a:r>
          </a:p>
          <a:p>
            <a:endParaRPr lang="en-GB" sz="1800" dirty="0" smtClean="0"/>
          </a:p>
          <a:p>
            <a:r>
              <a:rPr lang="en-GB" sz="1800" dirty="0" smtClean="0"/>
              <a:t>Source: Colin Campbell</a:t>
            </a:r>
          </a:p>
          <a:p>
            <a:pPr algn="just">
              <a:buNone/>
            </a:pPr>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2195146" y="404814"/>
            <a:ext cx="5119735" cy="769441"/>
          </a:xfrm>
          <a:prstGeom prst="rect">
            <a:avLst/>
          </a:prstGeom>
          <a:noFill/>
          <a:ln w="9525">
            <a:noFill/>
            <a:miter lim="800000"/>
            <a:headEnd/>
            <a:tailEnd/>
          </a:ln>
        </p:spPr>
        <p:txBody>
          <a:bodyPr wrap="none">
            <a:spAutoFit/>
          </a:bodyPr>
          <a:lstStyle/>
          <a:p>
            <a:r>
              <a:rPr lang="en-GB" sz="4400"/>
              <a:t>UK production profile</a:t>
            </a:r>
          </a:p>
        </p:txBody>
      </p:sp>
      <p:sp>
        <p:nvSpPr>
          <p:cNvPr id="11267" name="Text Box 7"/>
          <p:cNvSpPr txBox="1">
            <a:spLocks noChangeArrowheads="1"/>
          </p:cNvSpPr>
          <p:nvPr/>
        </p:nvSpPr>
        <p:spPr bwMode="auto">
          <a:xfrm>
            <a:off x="350228" y="6583364"/>
            <a:ext cx="1948675" cy="276999"/>
          </a:xfrm>
          <a:prstGeom prst="rect">
            <a:avLst/>
          </a:prstGeom>
          <a:noFill/>
          <a:ln w="9525">
            <a:noFill/>
            <a:miter lim="800000"/>
            <a:headEnd/>
            <a:tailEnd/>
          </a:ln>
        </p:spPr>
        <p:txBody>
          <a:bodyPr wrap="none">
            <a:spAutoFit/>
          </a:bodyPr>
          <a:lstStyle/>
          <a:p>
            <a:r>
              <a:rPr lang="en-GB" sz="1200" b="1">
                <a:solidFill>
                  <a:schemeClr val="bg2"/>
                </a:solidFill>
                <a:latin typeface="QuickType" pitchFamily="34" charset="0"/>
              </a:rPr>
              <a:t>Transition Training 2009</a:t>
            </a:r>
          </a:p>
        </p:txBody>
      </p:sp>
      <p:pic>
        <p:nvPicPr>
          <p:cNvPr id="11268" name="Picture 5"/>
          <p:cNvPicPr>
            <a:picLocks noChangeAspect="1" noChangeArrowheads="1"/>
          </p:cNvPicPr>
          <p:nvPr/>
        </p:nvPicPr>
        <p:blipFill>
          <a:blip r:embed="rId3"/>
          <a:srcRect/>
          <a:stretch>
            <a:fillRect/>
          </a:stretch>
        </p:blipFill>
        <p:spPr bwMode="auto">
          <a:xfrm>
            <a:off x="332643" y="1204913"/>
            <a:ext cx="8393723" cy="5156200"/>
          </a:xfrm>
          <a:prstGeom prst="rect">
            <a:avLst/>
          </a:prstGeom>
          <a:noFill/>
          <a:ln w="9525">
            <a:noFill/>
            <a:miter lim="800000"/>
            <a:headEnd/>
            <a:tailEnd/>
          </a:ln>
        </p:spPr>
      </p:pic>
      <p:sp>
        <p:nvSpPr>
          <p:cNvPr id="5" name="TextBox 4"/>
          <p:cNvSpPr txBox="1"/>
          <p:nvPr/>
        </p:nvSpPr>
        <p:spPr>
          <a:xfrm>
            <a:off x="8726366" y="404814"/>
            <a:ext cx="301686" cy="369332"/>
          </a:xfrm>
          <a:prstGeom prst="rect">
            <a:avLst/>
          </a:prstGeom>
          <a:noFill/>
        </p:spPr>
        <p:txBody>
          <a:bodyPr wrap="none" rtlCol="0">
            <a:spAutoFit/>
          </a:bodyPr>
          <a:lstStyle/>
          <a:p>
            <a:r>
              <a:rPr lang="en-GB" dirty="0" smtClean="0"/>
              <a:t>4</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84336" y="1412876"/>
            <a:ext cx="7703526" cy="4894263"/>
          </a:xfrm>
          <a:prstGeom prst="rect">
            <a:avLst/>
          </a:prstGeom>
          <a:noFill/>
          <a:ln w="9525">
            <a:noFill/>
            <a:miter lim="800000"/>
            <a:headEnd/>
            <a:tailEnd/>
          </a:ln>
        </p:spPr>
        <p:txBody>
          <a:bodyPr>
            <a:spAutoFit/>
          </a:bodyPr>
          <a:lstStyle/>
          <a:p>
            <a:pPr marL="274638" indent="-274638"/>
            <a:endParaRPr lang="en-GB" sz="1600" b="1"/>
          </a:p>
          <a:p>
            <a:pPr marL="274638" indent="-274638">
              <a:buFontTx/>
              <a:buChar char="•"/>
            </a:pPr>
            <a:r>
              <a:rPr lang="en-GB"/>
              <a:t>This is the pattern in the UK, showing oil production from the North Sea. </a:t>
            </a:r>
          </a:p>
          <a:p>
            <a:pPr marL="274638" indent="-274638">
              <a:buFontTx/>
              <a:buChar char="•"/>
            </a:pPr>
            <a:r>
              <a:rPr lang="en-GB"/>
              <a:t>Each coloured band shows a different oil field</a:t>
            </a:r>
          </a:p>
          <a:p>
            <a:pPr marL="274638" indent="-274638">
              <a:buFontTx/>
              <a:buChar char="•"/>
            </a:pPr>
            <a:r>
              <a:rPr lang="en-GB"/>
              <a:t>Britain’s production peaked in 1999 and is now in steep decline.</a:t>
            </a:r>
          </a:p>
          <a:p>
            <a:pPr marL="274638" indent="-274638">
              <a:buFontTx/>
              <a:buChar char="•"/>
            </a:pPr>
            <a:r>
              <a:rPr lang="en-IE"/>
              <a:t>Britain’s oil and gas will be virtually gone by 2020. </a:t>
            </a:r>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endParaRPr lang="en-IE" sz="1600"/>
          </a:p>
          <a:p>
            <a:pPr marL="274638" indent="-274638">
              <a:buFontTx/>
              <a:buChar char="•"/>
            </a:pPr>
            <a:r>
              <a:rPr lang="en-IE" sz="1600"/>
              <a:t>Source: europe theoildrum.com</a:t>
            </a:r>
          </a:p>
          <a:p>
            <a:pPr marL="274638" indent="-274638">
              <a:buFontTx/>
              <a:buChar char="•"/>
            </a:pPr>
            <a:endParaRPr lang="en-IE" sz="1600"/>
          </a:p>
          <a:p>
            <a:pPr marL="274638" indent="-274638">
              <a:buFontTx/>
              <a:buChar char="•"/>
            </a:pPr>
            <a:endParaRPr lang="en-GB" sz="1600"/>
          </a:p>
        </p:txBody>
      </p:sp>
      <p:sp>
        <p:nvSpPr>
          <p:cNvPr id="12291" name="Rectangle 5"/>
          <p:cNvSpPr>
            <a:spLocks noGrp="1" noChangeArrowheads="1"/>
          </p:cNvSpPr>
          <p:nvPr>
            <p:ph type="title"/>
          </p:nvPr>
        </p:nvSpPr>
        <p:spPr/>
        <p:txBody>
          <a:bodyPr/>
          <a:lstStyle/>
          <a:p>
            <a:pPr eaLnBrk="1" hangingPunct="1"/>
            <a:r>
              <a:rPr lang="en-GB" sz="2000" smtClean="0">
                <a:solidFill>
                  <a:srgbClr val="00B050"/>
                </a:solidFill>
              </a:rPr>
              <a:t>When will it happen?</a:t>
            </a:r>
            <a:r>
              <a:rPr lang="en-GB" sz="2000" smtClean="0">
                <a:solidFill>
                  <a:srgbClr val="0070C0"/>
                </a:solidFill>
              </a:rPr>
              <a:t/>
            </a:r>
            <a:br>
              <a:rPr lang="en-GB" sz="2000" smtClean="0">
                <a:solidFill>
                  <a:srgbClr val="0070C0"/>
                </a:solidFill>
              </a:rPr>
            </a:br>
            <a:r>
              <a:rPr lang="en-GB" sz="2000" smtClean="0">
                <a:solidFill>
                  <a:srgbClr val="0070C0"/>
                </a:solidFill>
              </a:rPr>
              <a:t> </a:t>
            </a:r>
            <a:r>
              <a:rPr lang="en-GB" sz="2000" smtClean="0"/>
              <a:t>UK Oil production profile</a:t>
            </a:r>
            <a:endParaRPr lang="en-US" sz="2000" smtClean="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274638"/>
            <a:ext cx="8229600" cy="822642"/>
          </a:xfrm>
          <a:prstGeom prst="rect">
            <a:avLst/>
          </a:prstGeom>
        </p:spPr>
        <p:txBody>
          <a:bodyPr/>
          <a:lstStyle/>
          <a:p>
            <a:pPr eaLnBrk="1" hangingPunct="1"/>
            <a:r>
              <a:rPr lang="en-GB" sz="4000" dirty="0">
                <a:solidFill>
                  <a:srgbClr val="1F497D"/>
                </a:solidFill>
              </a:rPr>
              <a:t>Global oil discovery and production</a:t>
            </a:r>
            <a:endParaRPr lang="en-US" sz="4000" dirty="0">
              <a:solidFill>
                <a:srgbClr val="1F497D"/>
              </a:solidFill>
            </a:endParaRPr>
          </a:p>
        </p:txBody>
      </p:sp>
      <p:pic>
        <p:nvPicPr>
          <p:cNvPr id="28675" name="Picture 3"/>
          <p:cNvPicPr>
            <a:picLocks noGrp="1" noChangeAspect="1" noChangeArrowheads="1"/>
          </p:cNvPicPr>
          <p:nvPr>
            <p:ph type="body" idx="4294967295"/>
          </p:nvPr>
        </p:nvPicPr>
        <p:blipFill>
          <a:blip r:embed="rId3"/>
          <a:srcRect/>
          <a:stretch>
            <a:fillRect/>
          </a:stretch>
        </p:blipFill>
        <p:spPr>
          <a:xfrm>
            <a:off x="1068014" y="1048139"/>
            <a:ext cx="6718789" cy="5040312"/>
          </a:xfrm>
          <a:prstGeom prst="rect">
            <a:avLst/>
          </a:prstGeom>
        </p:spPr>
      </p:pic>
      <p:sp>
        <p:nvSpPr>
          <p:cNvPr id="6" name="TextBox 5"/>
          <p:cNvSpPr txBox="1"/>
          <p:nvPr/>
        </p:nvSpPr>
        <p:spPr>
          <a:xfrm>
            <a:off x="8544469" y="246579"/>
            <a:ext cx="301686" cy="369332"/>
          </a:xfrm>
          <a:prstGeom prst="rect">
            <a:avLst/>
          </a:prstGeom>
          <a:noFill/>
        </p:spPr>
        <p:txBody>
          <a:bodyPr wrap="none" rtlCol="0">
            <a:spAutoFit/>
          </a:bodyPr>
          <a:lstStyle/>
          <a:p>
            <a:r>
              <a:rPr lang="en-US" dirty="0" smtClean="0"/>
              <a:t>5</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2986</TotalTime>
  <Words>2603</Words>
  <Application>Microsoft Macintosh PowerPoint</Application>
  <PresentationFormat>On-screen Show (4:3)</PresentationFormat>
  <Paragraphs>243</Paragraphs>
  <Slides>26</Slides>
  <Notes>24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Chart</vt:lpstr>
      <vt:lpstr>Peak oil</vt:lpstr>
      <vt:lpstr>Slide 2</vt:lpstr>
      <vt:lpstr>Slide 3</vt:lpstr>
      <vt:lpstr>Peak oil - What is it?  </vt:lpstr>
      <vt:lpstr>Slide 5</vt:lpstr>
      <vt:lpstr>Peak oil - What is it?  </vt:lpstr>
      <vt:lpstr>Slide 7</vt:lpstr>
      <vt:lpstr>When will it happen?  UK Oil production profile</vt:lpstr>
      <vt:lpstr>Global oil discovery and production</vt:lpstr>
      <vt:lpstr>Peak oil – When will it happen?  </vt:lpstr>
      <vt:lpstr>When is the global oil peak?</vt:lpstr>
      <vt:lpstr>When will it happen?  When will global oil production peak?</vt:lpstr>
      <vt:lpstr>‘Post-peak’ oil producers (64)</vt:lpstr>
      <vt:lpstr>Slide 14</vt:lpstr>
      <vt:lpstr>Exports from oil producers</vt:lpstr>
      <vt:lpstr>When will it happen?   When will Peak oil happen to you? It depends...  </vt:lpstr>
      <vt:lpstr>Slide 17</vt:lpstr>
      <vt:lpstr>Slide 18</vt:lpstr>
      <vt:lpstr>Where we get our energy from</vt:lpstr>
      <vt:lpstr>Slide 20</vt:lpstr>
      <vt:lpstr>Slide 21</vt:lpstr>
      <vt:lpstr>Slide 22</vt:lpstr>
      <vt:lpstr>What do we use Oil for?</vt:lpstr>
      <vt:lpstr>Slide 24</vt:lpstr>
      <vt:lpstr>Which part of this system WILL Change?</vt:lpstr>
      <vt:lpstr>Slide 26</vt:lpstr>
    </vt:vector>
  </TitlesOfParts>
  <Company>Greenspire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Ed Mitchell</cp:lastModifiedBy>
  <cp:revision>17</cp:revision>
  <dcterms:created xsi:type="dcterms:W3CDTF">2011-01-24T17:13:13Z</dcterms:created>
  <dcterms:modified xsi:type="dcterms:W3CDTF">2011-01-24T17:14:06Z</dcterms:modified>
</cp:coreProperties>
</file>